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766" r:id="rId1"/>
    <p:sldMasterId id="2147483767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99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00" r:id="rId45"/>
    <p:sldId id="301" r:id="rId46"/>
    <p:sldId id="296" r:id="rId47"/>
    <p:sldId id="303" r:id="rId48"/>
    <p:sldId id="304" r:id="rId49"/>
    <p:sldId id="305" r:id="rId50"/>
    <p:sldId id="306" r:id="rId51"/>
    <p:sldId id="297" r:id="rId52"/>
    <p:sldId id="298" r:id="rId53"/>
  </p:sldIdLst>
  <p:sldSz cx="18281650" cy="10283825"/>
  <p:notesSz cx="6858000" cy="9144000"/>
  <p:defaultTextStyle>
    <a:defPPr algn="l" rtl="0" eaLnBrk="0" latinLnBrk="1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58042"/>
  </p:normalViewPr>
  <p:slideViewPr>
    <p:cSldViewPr>
      <p:cViewPr varScale="1">
        <p:scale>
          <a:sx n="100" d="100"/>
          <a:sy n="100" d="100"/>
        </p:scale>
        <p:origin x="1554" y="78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64" y="685800"/>
            <a:ext cx="609587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프로젝트 발표 시작하겠습니다.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저희는 도서구매 페이지를 만들었습니다.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여기가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실질적인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구매와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상품들을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보게될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메인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검색기능이나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인기도서들을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볼수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있는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기능등을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지원합니다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상품 상세 페이지입니다.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책의 전반적인 소개와 제원, 댓글이나 좋아요기능 역시 제공하고있습니다.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장바구니 페이지 입니다. 장바구니에 담고 원하는 도서를 한번에 결제하는 기능을 합니다.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저희 DB 테이블 입니다.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아직 상세한 기능 설명이 이루어지지 않아 짧게 얘기 하겠습니다.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기본적인 유저정보와 결제정보 도서정보등 12개의 테이블을 사용하고있습니다.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책관련 칼럼이 24개나 됩니다.;; 후에 기능 시연 시간때 설명드리겠습니다.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네! 여기까지~ 쓸대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없는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게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(?) 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전부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끝났습니다. 아마 저희조가 가장 오랫동안 발표를 할거 같은데 이렇게 빠르게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진행한덴 이유가 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지금부터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는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기능 설명과 시연이 있겠습니다.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여기까지 봤을 때 주제선정이나</a:t>
            </a:r>
            <a:r>
              <a:rPr lang="en-US" altLang="ko-KR" sz="120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디자인 등이 평범하다고 생각 하실 수있는데 프로그래밍에서 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</a:rPr>
              <a:t>중요한건 아이템이 아니라</a:t>
            </a:r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</a:rPr>
              <a:t> 시스템이라는 것을 보여드리겠습니다</a:t>
            </a:r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lang="en-US" alt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는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들어가기에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앞서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만들었습니다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주소는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booke.iptime.org/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뒤에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조원들의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도움을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받아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해당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직접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들어오셔서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페이지에서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회원가입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구매도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해보고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문의사항까지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진행해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보겠습니다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도메인을 지원해서 직접 유저가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되볼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수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있는건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저희조의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큰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장점중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하나니까 꼭 한번 저희 사이트 들어가서 보셨으면 좋겠습니다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아주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자신있어요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.^^)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선생님들 뿐만 아니라 궁금하시면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학생분들도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들어가셔도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됩니다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갑자기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“왜?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?”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라고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생각하실수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있는데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자바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맞게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짖는데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이부분을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선생님이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수업시간에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말씀해주신적있습니다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그 JSP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교제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org.zerock.controller”였던걸로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기억합니다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그 교제 사이트 주소가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zerock.org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였습니다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혹시 들어가지지 않는 분이 계시다면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앞부분에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https://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가 아니라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인지 확인해 주시기 바랍니다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 주소가 </a:t>
            </a:r>
            <a:r>
              <a:rPr lang="en-US" altLang="ko-KR" sz="1200" dirty="0" err="1">
                <a:solidFill>
                  <a:srgbClr val="000000">
                    <a:alpha val="100000"/>
                  </a:srgbClr>
                </a:solidFill>
              </a:rPr>
              <a:t>iptime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따로  도메인을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산건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아니라서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학원 공유기에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포트포워딩하고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공유기에서 지원하는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DDNS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기능으로 도메인을 열었습니다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.(admin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으로 되어있더라고요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;;)</a:t>
            </a:r>
          </a:p>
          <a:p>
            <a:pPr>
              <a:defRPr/>
            </a:pPr>
            <a:endParaRPr lang="en-US" altLang="ko-KR"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말 그대로 도메인이니까 당연히 월드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와이드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웹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(WWW)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에만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연결되어있다면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미국에서도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들어가실수있습니다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물론 오늘 발표 끝나면 도메인은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지울겁니다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는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들어가기에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앞서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만들었습니다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주소는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booke.iptime.org/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뒤에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조원들의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도움을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받아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해당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직접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들어오셔서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페이지에서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회원가입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구매도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해보고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문의사항까지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진행해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보겠습니다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도메인을 지원해서 직접 유저가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되볼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수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있는건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저희조의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큰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장점중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하나니까 꼭 한번 저희 사이트 들어가서 보셨으면 좋겠습니다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아주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자신있어요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.^^)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선생님들 뿐만 아니라 궁금하시면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학생분들도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들어가셔도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됩니다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갑자기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“왜?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?”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라고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생각하실수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있는데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자바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맞게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짖는데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이부분을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선생님이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수업시간에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말씀해주신적있습니다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그 JSP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교제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org.zerock.controller”였던걸로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기억합니다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그 교제 사이트 주소가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zerock.org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였습니다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혹시 들어가지지 않는 분이 계시다면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앞부분에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https://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가 아니라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인지 확인해 주시기 바랍니다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 주소가 </a:t>
            </a:r>
            <a:r>
              <a:rPr lang="en-US" altLang="ko-KR" sz="1200" dirty="0" err="1">
                <a:solidFill>
                  <a:srgbClr val="000000">
                    <a:alpha val="100000"/>
                  </a:srgbClr>
                </a:solidFill>
              </a:rPr>
              <a:t>iptime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따로  도메인을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산건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아니라서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학원 공유기에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포트포워딩하고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공유기에서 지원하는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DDNS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기능으로 도메인을 열었습니다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.(admin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으로 되어있더라고요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;;)</a:t>
            </a:r>
          </a:p>
          <a:p>
            <a:pPr>
              <a:defRPr/>
            </a:pPr>
            <a:endParaRPr lang="en-US" altLang="ko-KR"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말 그대로 도메인이니까 당연히 월드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와이드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웹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(WWW)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에만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연결되어있다면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미국에서도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들어가실수있습니다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물론 오늘 발표 끝나면 도메인은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지울겁니다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165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아까 </a:t>
            </a:r>
            <a:r>
              <a:rPr lang="en-US" altLang="ko-KR"/>
              <a:t>UI</a:t>
            </a:r>
            <a:r>
              <a:rPr lang="ko-KR" altLang="en-US"/>
              <a:t> 정의서에서 보여 드렸던 홈페이지 입니다</a:t>
            </a:r>
            <a:r>
              <a:rPr lang="en-US" altLang="ko-KR"/>
              <a:t>.</a:t>
            </a:r>
            <a:r>
              <a:rPr lang="ko-KR" altLang="en-US"/>
              <a:t> 사이트에 들어가시면</a:t>
            </a:r>
            <a:r>
              <a:rPr lang="en-US" altLang="ko-KR"/>
              <a:t>,</a:t>
            </a:r>
            <a:r>
              <a:rPr lang="ko-KR" altLang="en-US"/>
              <a:t> 화면이 갈라지는 애니메이션과 함께 스크롤하면</a:t>
            </a:r>
            <a:r>
              <a:rPr lang="en-US" altLang="ko-KR"/>
              <a:t>,</a:t>
            </a:r>
            <a:r>
              <a:rPr lang="ko-KR" altLang="en-US"/>
              <a:t> 문구와 화면이 바뀌는 광고를 구현했습니다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페이지 같은 경우는 애플 사이트에서 제품 소개 페이지가 이런 애니메이션으로 사용자의 스크롤에 맞게 광고가 재생되는 페이지로 되어있습니다</a:t>
            </a:r>
            <a:r>
              <a:rPr lang="en-US" altLang="ko-KR"/>
              <a:t>.(</a:t>
            </a:r>
            <a:r>
              <a:rPr lang="ko-KR" altLang="en-US"/>
              <a:t>애플광고페이지 보여줄까말까 고민된다</a:t>
            </a:r>
            <a:r>
              <a:rPr lang="en-US" altLang="ko-KR"/>
              <a:t>.)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이페이지에서 애니메이션을 끝까지 보셔도 메인페이지로 넘어가 지긴하는데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GoToRead</a:t>
            </a:r>
            <a:r>
              <a:rPr lang="ko-KR" altLang="en-US"/>
              <a:t>버튼을 눌러도 배경이 밝아지면서 넘어가집니다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메인 페이지 입니다</a:t>
            </a:r>
            <a:r>
              <a:rPr lang="en-US" altLang="ko-KR"/>
              <a:t>.</a:t>
            </a:r>
            <a:r>
              <a:rPr lang="ko-KR" altLang="en-US"/>
              <a:t> 상단 헤더에서 로그인 기능과 장바구니 보기등 기능을 제공하고</a:t>
            </a:r>
          </a:p>
          <a:p>
            <a:pPr>
              <a:defRPr/>
            </a:pPr>
            <a:r>
              <a:rPr lang="ko-KR" altLang="en-US"/>
              <a:t>가운데 검색바에서  전체</a:t>
            </a:r>
            <a:r>
              <a:rPr lang="en-US" altLang="ko-KR"/>
              <a:t>,</a:t>
            </a:r>
            <a:r>
              <a:rPr lang="ko-KR" altLang="en-US"/>
              <a:t> 제목</a:t>
            </a:r>
            <a:r>
              <a:rPr lang="en-US" altLang="ko-KR"/>
              <a:t>,</a:t>
            </a:r>
            <a:r>
              <a:rPr lang="ko-KR" altLang="en-US"/>
              <a:t> 작가의 칼럼으로 조회하는 기능을 제공합니다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그아래 부분은 슬라이드 광고입니다</a:t>
            </a:r>
            <a:r>
              <a:rPr lang="en-US" altLang="ko-KR"/>
              <a:t>.</a:t>
            </a:r>
            <a:r>
              <a:rPr lang="ko-KR" altLang="en-US"/>
              <a:t> 디자인이</a:t>
            </a:r>
            <a:r>
              <a:rPr lang="en-US" altLang="ko-KR"/>
              <a:t>...</a:t>
            </a:r>
            <a:r>
              <a:rPr lang="ko-KR" altLang="en-US"/>
              <a:t>좀 구려보이는 이유는 어디서 긁어온게 아니라 직접 자바스크립트로 만들어서 그렇습니다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이것 역시 </a:t>
            </a:r>
            <a:r>
              <a:rPr lang="en-US" altLang="ko-KR"/>
              <a:t>GSAP</a:t>
            </a:r>
            <a:r>
              <a:rPr lang="ko-KR" altLang="en-US"/>
              <a:t>의 라이브러리로 만들었습니다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디자인을 내줬지만</a:t>
            </a:r>
            <a:r>
              <a:rPr lang="en-US" altLang="ko-KR"/>
              <a:t>,</a:t>
            </a:r>
            <a:r>
              <a:rPr lang="ko-KR" altLang="en-US"/>
              <a:t> 직접 공부해서 만들었다는거에 자부심을 느낍니다</a:t>
            </a:r>
            <a:r>
              <a:rPr lang="en-US" altLang="ko-KR"/>
              <a:t>.</a:t>
            </a:r>
            <a:r>
              <a:rPr lang="ko-KR" altLang="en-US"/>
              <a:t>ㅎㅎ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아래는 인기도서와 전체도서가 전부 나오는 부분입니다</a:t>
            </a:r>
            <a:r>
              <a:rPr lang="en-US" altLang="ko-KR"/>
              <a:t>.</a:t>
            </a:r>
            <a:r>
              <a:rPr lang="ko-KR" altLang="en-US"/>
              <a:t> 그아래에 푸터가있는데 푸터에 고양이 마크 클릭하시면 저희 프로젝트 깃허브 주소에 들어가실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프로젝트 발표는 해당 순서로 진행할 예정입니다.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4번 프로그램기능이 조금 길~게 되어있는데, 정말 보여줄게 많습니다.(기대하셔도 좋습니다.)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검색창에 도서를 검색해서 찾아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앞부분 칼럼명은 </a:t>
            </a:r>
            <a:r>
              <a:rPr lang="en-US" altLang="ko-KR"/>
              <a:t>‘</a:t>
            </a:r>
            <a:r>
              <a:rPr lang="ko-KR" altLang="en-US"/>
              <a:t>작가</a:t>
            </a:r>
            <a:r>
              <a:rPr lang="en-US" altLang="ko-KR"/>
              <a:t>’</a:t>
            </a:r>
            <a:r>
              <a:rPr lang="ko-KR" altLang="en-US"/>
              <a:t>로 두고 </a:t>
            </a:r>
            <a:r>
              <a:rPr lang="en-US" altLang="ko-KR"/>
              <a:t>‘</a:t>
            </a:r>
            <a:r>
              <a:rPr lang="ko-KR" altLang="en-US"/>
              <a:t>아니</a:t>
            </a:r>
            <a:r>
              <a:rPr lang="en-US" altLang="ko-KR"/>
              <a:t>’</a:t>
            </a:r>
            <a:r>
              <a:rPr lang="ko-KR" altLang="en-US"/>
              <a:t>를 검색해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그러면 </a:t>
            </a:r>
            <a:r>
              <a:rPr lang="en-US" altLang="ko-KR"/>
              <a:t>‘</a:t>
            </a:r>
            <a:r>
              <a:rPr lang="ko-KR" altLang="en-US"/>
              <a:t>아니 에르노</a:t>
            </a:r>
            <a:r>
              <a:rPr lang="en-US" altLang="ko-KR"/>
              <a:t>’</a:t>
            </a:r>
            <a:r>
              <a:rPr lang="ko-KR" altLang="en-US"/>
              <a:t>의 도서가 나옵니다</a:t>
            </a:r>
            <a:r>
              <a:rPr lang="en-US" altLang="ko-KR"/>
              <a:t>.</a:t>
            </a:r>
            <a:r>
              <a:rPr lang="ko-KR" altLang="en-US"/>
              <a:t> 방금 검색하고 페이지 이동이 일어났는데</a:t>
            </a:r>
            <a:r>
              <a:rPr lang="en-US" altLang="ko-KR"/>
              <a:t>,</a:t>
            </a:r>
            <a:r>
              <a:rPr lang="ko-KR" altLang="en-US"/>
              <a:t> 칼럼명과 검색어가 지워지지않고</a:t>
            </a:r>
            <a:r>
              <a:rPr lang="en-US" altLang="ko-KR"/>
              <a:t>,</a:t>
            </a:r>
            <a:r>
              <a:rPr lang="ko-KR" altLang="en-US"/>
              <a:t> 유지되는 모습을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(ppt</a:t>
            </a:r>
            <a:r>
              <a:rPr lang="ko-KR" altLang="en-US"/>
              <a:t>는 놔두고 시연 페이지에서 진행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도서상세 페이지를 한번 들어가 보겠습니다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여기선 도서의 설명과 제원 소개등이 있고 하단에 내려가 시면</a:t>
            </a:r>
            <a:r>
              <a:rPr lang="en-US" altLang="ko-KR"/>
              <a:t>,</a:t>
            </a:r>
            <a:r>
              <a:rPr lang="ko-KR" altLang="en-US"/>
              <a:t> 댓글 기능이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여기서 댓글을 작생해 보겠습니다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!</a:t>
            </a:r>
          </a:p>
          <a:p>
            <a:pPr>
              <a:defRPr/>
            </a:pPr>
            <a:r>
              <a:rPr lang="ko-KR" altLang="en-US"/>
              <a:t>댓글 작성을 누르면</a:t>
            </a:r>
            <a:r>
              <a:rPr lang="en-US" altLang="ko-KR"/>
              <a:t>,</a:t>
            </a:r>
            <a:r>
              <a:rPr lang="ko-KR" altLang="en-US"/>
              <a:t> 로그인 해달라는 메시지가 출력됩니다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다시 상단으로 올라가서 </a:t>
            </a:r>
            <a:r>
              <a:rPr lang="en-US" altLang="ko-KR"/>
              <a:t>,</a:t>
            </a:r>
            <a:r>
              <a:rPr lang="ko-KR" altLang="en-US"/>
              <a:t> 구매버튼을 눌러도 같은 메시지가 출력 됩니다</a:t>
            </a:r>
            <a:r>
              <a:rPr lang="en-US" altLang="ko-KR"/>
              <a:t>.</a:t>
            </a:r>
            <a:r>
              <a:rPr lang="ko-KR" altLang="en-US"/>
              <a:t> 지금 부터는 회원이 아닐시엔 사용 할 수 없는 기능들이 많습니다</a:t>
            </a:r>
            <a:r>
              <a:rPr lang="en-US" altLang="ko-KR"/>
              <a:t>.</a:t>
            </a:r>
            <a:r>
              <a:rPr lang="ko-KR" altLang="en-US"/>
              <a:t> 로그인을 진행해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로그인 페이지입니다</a:t>
            </a:r>
            <a:r>
              <a:rPr lang="en-US" altLang="ko-KR"/>
              <a:t>.</a:t>
            </a:r>
            <a:r>
              <a:rPr lang="ko-KR" altLang="en-US"/>
              <a:t> 여기서는 로그인을 진행실 수 있는데</a:t>
            </a:r>
            <a:r>
              <a:rPr lang="en-US" altLang="ko-KR"/>
              <a:t>,</a:t>
            </a:r>
            <a:r>
              <a:rPr lang="ko-KR" altLang="en-US"/>
              <a:t> 진행하기에 앞서 회원가입을 할겁니다</a:t>
            </a:r>
            <a:r>
              <a:rPr lang="en-US" altLang="ko-KR"/>
              <a:t>.</a:t>
            </a:r>
            <a:r>
              <a:rPr lang="ko-KR" altLang="en-US"/>
              <a:t> 선생님들도 전</a:t>
            </a:r>
            <a:r>
              <a:rPr lang="en-US" altLang="ko-KR"/>
              <a:t>.</a:t>
            </a:r>
            <a:r>
              <a:rPr lang="ko-KR" altLang="en-US"/>
              <a:t>부</a:t>
            </a:r>
            <a:r>
              <a:rPr lang="en-US" altLang="ko-KR"/>
              <a:t>.</a:t>
            </a:r>
            <a:r>
              <a:rPr lang="ko-KR" altLang="en-US"/>
              <a:t> 회원가입 해주시길 바랍니다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꼭 선생님들이 사용하고 계신 이메일이나 개인정보를 넣을 필요는 없으나</a:t>
            </a:r>
            <a:r>
              <a:rPr lang="en-US" altLang="ko-KR"/>
              <a:t>,</a:t>
            </a:r>
            <a:r>
              <a:rPr lang="ko-KR" altLang="en-US"/>
              <a:t> 오늘 시연이 있고난 후 모든정보는 삭제되니 안심하시고 해주시길 바랍니다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되도록이면</a:t>
            </a:r>
            <a:r>
              <a:rPr lang="en-US" altLang="ko-KR"/>
              <a:t>,</a:t>
            </a:r>
            <a:r>
              <a:rPr lang="ko-KR" altLang="en-US"/>
              <a:t> 진짜 사용하시는 정보가아니라 간단한걸로 하만드시는걸 추천합니다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회원가입 페이지 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여기서 </a:t>
            </a:r>
            <a:r>
              <a:rPr lang="ko-KR" altLang="en-US" dirty="0" err="1"/>
              <a:t>저희조가</a:t>
            </a:r>
            <a:r>
              <a:rPr lang="ko-KR" altLang="en-US" dirty="0"/>
              <a:t> </a:t>
            </a:r>
            <a:r>
              <a:rPr lang="ko-KR" altLang="en-US" dirty="0" err="1"/>
              <a:t>신경쓴</a:t>
            </a:r>
            <a:r>
              <a:rPr lang="ko-KR" altLang="en-US" dirty="0"/>
              <a:t> </a:t>
            </a:r>
            <a:r>
              <a:rPr lang="ko-KR" altLang="en-US" dirty="0" err="1"/>
              <a:t>백앤드의</a:t>
            </a:r>
            <a:r>
              <a:rPr lang="ko-KR" altLang="en-US" dirty="0"/>
              <a:t> 진수가 나타나는데요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기본적인 </a:t>
            </a:r>
            <a:r>
              <a:rPr lang="ko-KR" altLang="en-US" dirty="0" err="1"/>
              <a:t>인젝션</a:t>
            </a:r>
            <a:r>
              <a:rPr lang="ko-KR" altLang="en-US" dirty="0"/>
              <a:t> 주입은 완전히 방어하고</a:t>
            </a:r>
            <a:r>
              <a:rPr lang="en-US" altLang="ko-KR" dirty="0"/>
              <a:t>,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이름과 이메일을 적으면  확인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거쳐 확인합니다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하지만 이모든 </a:t>
            </a:r>
            <a:r>
              <a:rPr lang="ko-KR" altLang="en-US" dirty="0" err="1"/>
              <a:t>과정중에</a:t>
            </a:r>
            <a:r>
              <a:rPr lang="ko-KR" altLang="en-US" dirty="0"/>
              <a:t> 페이지이동이 일어나지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사용자가 가입하기 위해 </a:t>
            </a:r>
            <a:r>
              <a:rPr lang="ko-KR" altLang="en-US" dirty="0" err="1"/>
              <a:t>가입정보를</a:t>
            </a:r>
            <a:r>
              <a:rPr lang="ko-KR" altLang="en-US" dirty="0"/>
              <a:t> 전부 입력했는데</a:t>
            </a:r>
            <a:r>
              <a:rPr lang="en-US" altLang="ko-KR" dirty="0"/>
              <a:t>,</a:t>
            </a:r>
            <a:r>
              <a:rPr lang="ko-KR" altLang="en-US" dirty="0"/>
              <a:t> 사용불가능한 이름이나 이메일 </a:t>
            </a:r>
            <a:r>
              <a:rPr lang="ko-KR" altLang="en-US" dirty="0" err="1"/>
              <a:t>일경우</a:t>
            </a:r>
            <a:r>
              <a:rPr lang="ko-KR" altLang="en-US" dirty="0"/>
              <a:t> 페이지가 새로 </a:t>
            </a:r>
            <a:r>
              <a:rPr lang="ko-KR" altLang="en-US" dirty="0" err="1"/>
              <a:t>리로드</a:t>
            </a:r>
            <a:r>
              <a:rPr lang="ko-KR" altLang="en-US" dirty="0"/>
              <a:t> 되는게 아니라 현제 페이지를 유지한 체로</a:t>
            </a:r>
          </a:p>
          <a:p>
            <a:pPr>
              <a:defRPr/>
            </a:pPr>
            <a:r>
              <a:rPr lang="ko-KR" altLang="en-US" dirty="0" err="1"/>
              <a:t>서블릿을</a:t>
            </a:r>
            <a:r>
              <a:rPr lang="ko-KR" altLang="en-US" dirty="0"/>
              <a:t> 동작합니다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약관을 동의하지않거나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너무짧은</a:t>
            </a:r>
            <a:r>
              <a:rPr lang="ko-KR" altLang="en-US" dirty="0"/>
              <a:t> 닉네임이나 영어나 숫자만으로 되어있는 비밀번호</a:t>
            </a:r>
            <a:r>
              <a:rPr lang="en-US" altLang="ko-KR" dirty="0"/>
              <a:t>,</a:t>
            </a:r>
            <a:r>
              <a:rPr lang="ko-KR" altLang="en-US" dirty="0"/>
              <a:t> 양식에 맞지않는 이메일들 특수문자등을 완벽히 걸러줍니다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회원가입이 완료되었으면 로그인 해보겠습니다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다시</a:t>
            </a:r>
            <a:r>
              <a:rPr lang="en-US" altLang="ko-KR"/>
              <a:t>,</a:t>
            </a:r>
            <a:r>
              <a:rPr lang="ko-KR" altLang="en-US"/>
              <a:t> 로그인 페이지입니다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여기서도 마찬가지로 로그인이 될때만 넘어가는게 아니라</a:t>
            </a:r>
            <a:r>
              <a:rPr lang="en-US" altLang="ko-KR"/>
              <a:t>,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없는 회원정보이거나</a:t>
            </a:r>
            <a:r>
              <a:rPr lang="en-US" altLang="ko-KR"/>
              <a:t>,</a:t>
            </a:r>
            <a:r>
              <a:rPr lang="ko-KR" altLang="en-US"/>
              <a:t> 비밀번호가 틀렸을 때 페이지가 이동돼서 정보가 날라가지 않고 유지되는것을 볼수있습니다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또 다시 도서 설명 페이지 입니다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도서 페이지를 설명드리기 앞서</a:t>
            </a:r>
          </a:p>
          <a:p>
            <a:pPr>
              <a:defRPr/>
            </a:pPr>
            <a:r>
              <a:rPr lang="ko-KR" altLang="en-US"/>
              <a:t>방금 느끼셨겠지만</a:t>
            </a:r>
            <a:r>
              <a:rPr lang="en-US" altLang="ko-KR"/>
              <a:t>,</a:t>
            </a:r>
            <a:r>
              <a:rPr lang="ko-KR" altLang="en-US"/>
              <a:t> 저희가 아까 메인 페이지나 다른 페이지에서 로그인을 시도 한게 아니라</a:t>
            </a:r>
            <a:r>
              <a:rPr lang="en-US" altLang="ko-KR"/>
              <a:t>,(</a:t>
            </a:r>
            <a:r>
              <a:rPr lang="ko-KR" altLang="en-US"/>
              <a:t>책이름을 읽어주며</a:t>
            </a:r>
            <a:r>
              <a:rPr lang="en-US" altLang="ko-KR"/>
              <a:t>)</a:t>
            </a:r>
            <a:r>
              <a:rPr lang="ko-KR" altLang="en-US"/>
              <a:t>ㅇㅇㅇ책 페이지에서 로그인을 시도 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고객이 상품을 보던중에 로그인을 시도하면 메인페이지로 나가게 되서 다시 상품을 찾아 들어가게 하는게 아닌</a:t>
            </a:r>
            <a:r>
              <a:rPr lang="en-US" altLang="ko-KR"/>
              <a:t>,</a:t>
            </a:r>
            <a:r>
              <a:rPr lang="ko-KR" altLang="en-US"/>
              <a:t> 로그인을 시도한 페이지에서 로그인이 되도록 하였습니다</a:t>
            </a:r>
            <a:r>
              <a:rPr lang="en-US" altLang="ko-KR"/>
              <a:t>.</a:t>
            </a:r>
            <a:r>
              <a:rPr lang="ko-KR" altLang="en-US"/>
              <a:t> 로그아웃도 마찬가지로 동작합니다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다시 도서소개 페이지를 설명해드리겠습니다</a:t>
            </a:r>
            <a:r>
              <a:rPr lang="en-US" altLang="ko-KR"/>
              <a:t>.</a:t>
            </a:r>
            <a:r>
              <a:rPr lang="ko-KR" altLang="en-US"/>
              <a:t> 선택수량은 도서의 남은 재고를 조회해서 재고 이상의 값이 들어가지 않게 해뒀습니다</a:t>
            </a:r>
            <a:r>
              <a:rPr lang="en-US" altLang="ko-KR"/>
              <a:t>.</a:t>
            </a:r>
            <a:r>
              <a:rPr lang="ko-KR" altLang="en-US"/>
              <a:t> 반대로 </a:t>
            </a:r>
            <a:r>
              <a:rPr lang="en-US" altLang="ko-KR"/>
              <a:t>0</a:t>
            </a:r>
            <a:r>
              <a:rPr lang="ko-KR" altLang="en-US"/>
              <a:t>이나 음수가 들어가는 경우도 없게 해뒀습니다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참고로 지금 이 페이지같은 경우엔 </a:t>
            </a:r>
            <a:r>
              <a:rPr lang="en-US" altLang="ko-KR"/>
              <a:t>get</a:t>
            </a:r>
            <a:r>
              <a:rPr lang="ko-KR" altLang="en-US"/>
              <a:t>방식을 사용하고 있는데 주소를 틀리거나</a:t>
            </a:r>
            <a:r>
              <a:rPr lang="en-US" altLang="ko-KR"/>
              <a:t>,</a:t>
            </a:r>
            <a:r>
              <a:rPr lang="ko-KR" altLang="en-US"/>
              <a:t> 없는 책이 요청되면</a:t>
            </a:r>
            <a:r>
              <a:rPr lang="en-US" altLang="ko-KR"/>
              <a:t>,</a:t>
            </a:r>
            <a:r>
              <a:rPr lang="ko-KR" altLang="en-US"/>
              <a:t> 만들어둔 에러페이지가 나오게 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로그인 한 겸</a:t>
            </a:r>
          </a:p>
          <a:p>
            <a:pPr>
              <a:defRPr/>
            </a:pPr>
            <a:r>
              <a:rPr lang="ko-KR" altLang="en-US" dirty="0"/>
              <a:t>아래로 내려가서 댓글 도 작성해보겠습니다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타닥타닥</a:t>
            </a:r>
            <a:r>
              <a:rPr lang="en-US" altLang="ko-KR" dirty="0"/>
              <a:t>)</a:t>
            </a:r>
            <a:r>
              <a:rPr lang="ko-KR" altLang="en-US" dirty="0"/>
              <a:t> 잘 </a:t>
            </a:r>
            <a:r>
              <a:rPr lang="ko-KR" altLang="en-US" dirty="0" err="1"/>
              <a:t>작성되는것을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.(</a:t>
            </a:r>
            <a:r>
              <a:rPr lang="ko-KR" altLang="en-US" dirty="0" err="1"/>
              <a:t>좋아요도</a:t>
            </a:r>
            <a:r>
              <a:rPr lang="ko-KR" altLang="en-US" dirty="0"/>
              <a:t> 잘됩니다</a:t>
            </a:r>
            <a:r>
              <a:rPr lang="en-US" altLang="ko-KR" dirty="0"/>
              <a:t>.)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작성하면 페이지가 알아서 </a:t>
            </a:r>
            <a:r>
              <a:rPr lang="ko-KR" altLang="en-US" dirty="0" err="1"/>
              <a:t>리로드됩니다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이제 </a:t>
            </a:r>
            <a:r>
              <a:rPr lang="ko-KR" altLang="en-US" dirty="0" err="1"/>
              <a:t>이도서를</a:t>
            </a:r>
            <a:r>
              <a:rPr lang="ko-KR" altLang="en-US" dirty="0"/>
              <a:t> 구매해 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 err="1"/>
              <a:t>이책만</a:t>
            </a:r>
            <a:r>
              <a:rPr lang="ko-KR" altLang="en-US" dirty="0"/>
              <a:t> 사도 되고</a:t>
            </a:r>
            <a:r>
              <a:rPr lang="en-US" altLang="ko-KR" dirty="0"/>
              <a:t>,</a:t>
            </a:r>
            <a:r>
              <a:rPr lang="ko-KR" altLang="en-US" dirty="0"/>
              <a:t> 장바구니에 추가해서 </a:t>
            </a:r>
            <a:r>
              <a:rPr lang="en-US" altLang="ko-KR" dirty="0"/>
              <a:t>2</a:t>
            </a:r>
            <a:r>
              <a:rPr lang="ko-KR" altLang="en-US" dirty="0" err="1"/>
              <a:t>권이상을</a:t>
            </a:r>
            <a:r>
              <a:rPr lang="ko-KR" altLang="en-US" dirty="0"/>
              <a:t> 한번에 결제할 수 </a:t>
            </a:r>
            <a:r>
              <a:rPr lang="ko-KR" altLang="en-US" dirty="0" err="1"/>
              <a:t>도있습니다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상품 주문 페이지 입니다</a:t>
            </a:r>
            <a:r>
              <a:rPr lang="en-US" altLang="ko-KR"/>
              <a:t>.</a:t>
            </a:r>
            <a:r>
              <a:rPr lang="ko-KR" altLang="en-US"/>
              <a:t> 이페이지 같은 경우는 주문자의 정보와 결제 정보를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특별히 발표를 기념하여 오늘 가입한 고객에게 포인트를 </a:t>
            </a:r>
            <a:r>
              <a:rPr lang="en-US" altLang="ko-KR"/>
              <a:t>3</a:t>
            </a:r>
            <a:r>
              <a:rPr lang="ko-KR" altLang="en-US"/>
              <a:t>만 점이나 줬으니</a:t>
            </a:r>
            <a:r>
              <a:rPr lang="en-US" altLang="ko-KR"/>
              <a:t>,</a:t>
            </a:r>
            <a:r>
              <a:rPr lang="ko-KR" altLang="en-US"/>
              <a:t> 원하시는 도서를 결제 해보도록 하겠습니다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사용한 포인트에 맞게 결제 정보가 반영되는 모습입니다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포인트를 전부 사용해서 최종결제 금액이 </a:t>
            </a:r>
            <a:r>
              <a:rPr lang="en-US" altLang="ko-KR"/>
              <a:t>0</a:t>
            </a:r>
            <a:r>
              <a:rPr lang="ko-KR" altLang="en-US"/>
              <a:t>원이 된 분도 있을 수 있습니다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약관을 채크하고</a:t>
            </a:r>
            <a:r>
              <a:rPr lang="en-US" altLang="ko-KR"/>
              <a:t>,</a:t>
            </a:r>
            <a:r>
              <a:rPr lang="ko-KR" altLang="en-US"/>
              <a:t> 저희는 아직 주문 이력이 없기에 비활성화되어있는 주소란을 활성화하고</a:t>
            </a:r>
          </a:p>
          <a:p>
            <a:pPr>
              <a:defRPr/>
            </a:pPr>
            <a:r>
              <a:rPr lang="ko-KR" altLang="en-US"/>
              <a:t>주소를 입력합니다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 역시 실제 개인 주소를 안넣으셔도 됩니다</a:t>
            </a:r>
            <a:r>
              <a:rPr lang="en-US" altLang="ko-KR"/>
              <a:t>.</a:t>
            </a:r>
            <a:r>
              <a:rPr lang="ko-KR" altLang="en-US"/>
              <a:t> 예시로 허구의 주소를 입력하겠습니다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이페이지 같은경우엔 카카오 결제 </a:t>
            </a:r>
            <a:r>
              <a:rPr lang="en-US" altLang="ko-KR"/>
              <a:t>API</a:t>
            </a:r>
            <a:r>
              <a:rPr lang="ko-KR" altLang="en-US"/>
              <a:t>와 실제 도로명 주소 </a:t>
            </a:r>
            <a:r>
              <a:rPr lang="en-US" altLang="ko-KR"/>
              <a:t>API</a:t>
            </a:r>
            <a:r>
              <a:rPr lang="ko-KR" altLang="en-US"/>
              <a:t>가 있었는데</a:t>
            </a:r>
            <a:r>
              <a:rPr lang="en-US" altLang="ko-KR"/>
              <a:t>,</a:t>
            </a:r>
            <a:r>
              <a:rPr lang="ko-KR" altLang="en-US"/>
              <a:t> 시연시간을 너무 잡아먹을거같아서 간략하게 바꿔뒀습니다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실제로 돈이 나가거나 하진 않으니 안심하시고 결제 버튼을 눌러주세요</a:t>
            </a:r>
            <a:r>
              <a:rPr lang="en-US" altLang="ko-KR"/>
              <a:t>.</a:t>
            </a:r>
            <a:r>
              <a:rPr lang="ko-KR" altLang="en-US"/>
              <a:t> 결제를 하시면 결제완료 페이지로 나가지는 모습을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이젠 마이페이지에 가면 주문기록이 생성되 있는걸 확인 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조 포인트 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기능으로 넘어가기 전에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아까 로그인 후 연결되는 페이지가 특정페이지로 한정되있으면 서비스를 이용하는 도중 로그인을 요구받고 로그인하면 유저가보던페이지로 돌아오는게 아닌</a:t>
            </a:r>
            <a:r>
              <a:rPr lang="en-US" altLang="ko-KR"/>
              <a:t>,</a:t>
            </a:r>
            <a:r>
              <a:rPr lang="ko-KR" altLang="en-US"/>
              <a:t> 메인페이지로만 나가지게 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이러면 유저측에선 다시 페이지를 찾아가야하는 불편함이있습니다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그래서 아까 제가 로그인 기능을 설명드릴 때 로그인이 완료되면</a:t>
            </a:r>
            <a:r>
              <a:rPr lang="en-US" altLang="ko-KR"/>
              <a:t>,</a:t>
            </a:r>
            <a:r>
              <a:rPr lang="ko-KR" altLang="en-US"/>
              <a:t> 요청된 페이지를 다시 불러온다고 말씀드렸습니다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이건 로그아웃도 마찬가지입니다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로그아웃을 요청해도 로그아웃을 요청한 페이지로 돌아옵니다</a:t>
            </a:r>
            <a:r>
              <a:rPr lang="en-US" altLang="ko-KR"/>
              <a:t>.</a:t>
            </a:r>
            <a:r>
              <a:rPr lang="ko-KR" altLang="en-US"/>
              <a:t> 이로인해 생길 수 있는 문제가 있는데요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누구나 한번정도는 사용해 봤을법한 도서 구매사이트입니다.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클라이언트는 입장과 관리자입장에서도 운영하기 편하게 많은 부분을 고려했습니다. 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결제 페이지나 마이페이지는 로그인을 해야만 이용할 수 있는 기능입니다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제가 말씀드린대로</a:t>
            </a:r>
            <a:r>
              <a:rPr lang="en-US" altLang="ko-KR"/>
              <a:t>,</a:t>
            </a:r>
            <a:r>
              <a:rPr lang="ko-KR" altLang="en-US"/>
              <a:t> 로그인이나 로그아웃을 하면 요청한 페이지로 이동됩니다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그럼 로그인해서 결제 페이지에 들어간 후 로그아웃 하면 유저정보가 없는 결제페이지나</a:t>
            </a:r>
            <a:r>
              <a:rPr lang="en-US" altLang="ko-KR"/>
              <a:t>,</a:t>
            </a:r>
            <a:r>
              <a:rPr lang="ko-KR" altLang="en-US"/>
              <a:t> 오류페이지가 나오냐고 생각 하실 수 있는데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지금 해보겠습니다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보시는가ㅓ와 같이 이런 경우에는 메인페이지로 나가지는 것을 볼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또 생각해볼 수 있는 문제는 로그인을 요청한페이지로 돌아온다고 했는데</a:t>
            </a:r>
            <a:r>
              <a:rPr lang="en-US" altLang="ko-KR"/>
              <a:t>,</a:t>
            </a:r>
            <a:r>
              <a:rPr lang="ko-KR" altLang="en-US"/>
              <a:t> 저희페이지를 거치지 않고 로그인 페이지부터 들어온 경우 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예를 들어 저희 페이지의 헤더를 거치지 않고</a:t>
            </a:r>
            <a:r>
              <a:rPr lang="en-US" altLang="ko-KR"/>
              <a:t>,</a:t>
            </a:r>
            <a:r>
              <a:rPr lang="ko-KR" altLang="en-US"/>
              <a:t> 웹 포털에서 페이지를 검색해서 메인페이지로 들어가는게 아니라 바로 로그인 페이지로 가거나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 페이지 주소를 쳐서 들어가는 경우입니다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이런 경우는 저희 페이지 이력이 남지 않기 때문에 예외처리를 해주지 않으면 오류가 납니다</a:t>
            </a:r>
            <a:r>
              <a:rPr lang="en-US" altLang="ko-KR"/>
              <a:t>.</a:t>
            </a:r>
            <a:r>
              <a:rPr lang="ko-KR" altLang="en-US"/>
              <a:t> 이럴때 역시 로그인 하면 메인 페이지로 나가게 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보여드린 페이지는 몇 페이지 없지만</a:t>
            </a:r>
            <a:r>
              <a:rPr lang="en-US" altLang="ko-KR"/>
              <a:t>,</a:t>
            </a:r>
            <a:r>
              <a:rPr lang="ko-KR" altLang="en-US"/>
              <a:t> 아직 저희가 신경쓴 부분은 많습니다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상품을 구매할 때 재고는 결제를 진행하는 도중에도 계속 변할 수 있습니다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유저가 소개페이지에서 볼때까지만 해도 있었는데</a:t>
            </a:r>
            <a:r>
              <a:rPr lang="en-US" altLang="ko-KR"/>
              <a:t>,</a:t>
            </a:r>
            <a:r>
              <a:rPr lang="ko-KR" altLang="en-US"/>
              <a:t> 결제정보를 입력하는 도중 다팔릴 수 있습니다</a:t>
            </a:r>
            <a:r>
              <a:rPr lang="en-US" altLang="ko-KR"/>
              <a:t>.</a:t>
            </a:r>
            <a:r>
              <a:rPr lang="ko-KR" altLang="en-US"/>
              <a:t> 이럴땐 결제가 진행되지 않아야 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저희 사이트에서는 도서소개 페이지를 불러올때 한번</a:t>
            </a:r>
            <a:r>
              <a:rPr lang="en-US" altLang="ko-KR"/>
              <a:t>,</a:t>
            </a:r>
            <a:r>
              <a:rPr lang="ko-KR" altLang="en-US"/>
              <a:t> 결제페이지로넘어 갈때 한번</a:t>
            </a:r>
            <a:r>
              <a:rPr lang="en-US" altLang="ko-KR"/>
              <a:t>,</a:t>
            </a:r>
            <a:r>
              <a:rPr lang="ko-KR" altLang="en-US"/>
              <a:t> 그리고 결제버튼이 눌리고 결제가 최종적으로 될때도 재고를 확인합니다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실제로 저희 관리자 페이지로 가서 도서의 재고를 </a:t>
            </a:r>
            <a:r>
              <a:rPr lang="en-US" altLang="ko-KR"/>
              <a:t>0</a:t>
            </a:r>
            <a:r>
              <a:rPr lang="ko-KR" altLang="en-US"/>
              <a:t>으로 하고</a:t>
            </a:r>
            <a:r>
              <a:rPr lang="en-US" altLang="ko-KR"/>
              <a:t>,</a:t>
            </a:r>
            <a:r>
              <a:rPr lang="ko-KR" altLang="en-US"/>
              <a:t> 결제를 진행해 보겠습니다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관리자 페이지 인데</a:t>
            </a:r>
            <a:r>
              <a:rPr lang="en-US" altLang="ko-KR"/>
              <a:t>,</a:t>
            </a:r>
            <a:r>
              <a:rPr lang="ko-KR" altLang="en-US"/>
              <a:t> 이페이지의 경우엔 관리자권한이 있는 유저만 들어올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아까 제 헤더에서만 나오는 버튼이있어 신경쓰였던 분들도 계실탠데 눌러서 제가 한번 진행해보도록 하겠습니다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()</a:t>
            </a:r>
            <a:r>
              <a:rPr lang="ko-KR" altLang="en-US"/>
              <a:t>번 책의 재고를 </a:t>
            </a:r>
            <a:r>
              <a:rPr lang="en-US" altLang="ko-KR"/>
              <a:t>0</a:t>
            </a:r>
            <a:r>
              <a:rPr lang="ko-KR" altLang="en-US"/>
              <a:t>으로 만들어 보겠습니다</a:t>
            </a:r>
            <a:r>
              <a:rPr lang="en-US" altLang="ko-KR"/>
              <a:t>.</a:t>
            </a:r>
            <a:r>
              <a:rPr lang="ko-KR" altLang="en-US"/>
              <a:t> 폼에 입력하면 조회정보가 별도의 새로고침없이 반영됩니다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그다음 </a:t>
            </a:r>
            <a:r>
              <a:rPr lang="en-US" altLang="ko-KR"/>
              <a:t>()</a:t>
            </a:r>
            <a:r>
              <a:rPr lang="ko-KR" altLang="en-US"/>
              <a:t>번책의 </a:t>
            </a:r>
            <a:r>
              <a:rPr lang="en-US" altLang="ko-KR"/>
              <a:t>(</a:t>
            </a:r>
            <a:r>
              <a:rPr lang="ko-KR" altLang="en-US"/>
              <a:t>제목</a:t>
            </a:r>
            <a:r>
              <a:rPr lang="en-US" altLang="ko-KR"/>
              <a:t>)</a:t>
            </a:r>
            <a:r>
              <a:rPr lang="ko-KR" altLang="en-US"/>
              <a:t>으로가서 책을 보겠습니다</a:t>
            </a:r>
            <a:r>
              <a:rPr lang="en-US" altLang="ko-KR"/>
              <a:t>.</a:t>
            </a:r>
            <a:r>
              <a:rPr lang="ko-KR" altLang="en-US"/>
              <a:t> 재고가 없어서 결제 가 진행되지 않는 모습입니다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재고가 없을 뿐</a:t>
            </a:r>
            <a:r>
              <a:rPr lang="en-US" altLang="ko-KR"/>
              <a:t>,</a:t>
            </a:r>
            <a:r>
              <a:rPr lang="ko-KR" altLang="en-US"/>
              <a:t> 나머지 페이지의 기능은 정상적으로 보이는 모습입니다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 막았다고 끝이 아닙니다</a:t>
            </a:r>
            <a:r>
              <a:rPr lang="en-US" altLang="ko-KR"/>
              <a:t>.</a:t>
            </a:r>
            <a:r>
              <a:rPr lang="ko-KR" altLang="en-US"/>
              <a:t> 결제페이지를 지금은 못갑니다만 이시점까지는 재고가 남았다고 가정하고</a:t>
            </a:r>
            <a:r>
              <a:rPr lang="en-US" altLang="ko-KR"/>
              <a:t>, </a:t>
            </a:r>
            <a:r>
              <a:rPr lang="ko-KR" altLang="en-US"/>
              <a:t>우회해서 결제 페이지를 들어가 보겠습니다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왜</a:t>
            </a:r>
            <a:r>
              <a:rPr lang="en-US" altLang="ko-KR"/>
              <a:t> </a:t>
            </a:r>
            <a:r>
              <a:rPr lang="ko-KR" altLang="en-US"/>
              <a:t>결제처럼 중요한 페이지에</a:t>
            </a:r>
            <a:r>
              <a:rPr lang="en-US" altLang="ko-KR"/>
              <a:t> post</a:t>
            </a:r>
            <a:r>
              <a:rPr lang="ko-KR" altLang="en-US"/>
              <a:t>가 아닌 </a:t>
            </a:r>
            <a:r>
              <a:rPr lang="en-US" altLang="ko-KR"/>
              <a:t>get</a:t>
            </a:r>
            <a:r>
              <a:rPr lang="ko-KR" altLang="en-US"/>
              <a:t>을 사용했냐고 생각 하 실 수 있는데</a:t>
            </a:r>
            <a:r>
              <a:rPr lang="en-US" altLang="ko-KR"/>
              <a:t>,</a:t>
            </a:r>
            <a:r>
              <a:rPr lang="ko-KR" altLang="en-US"/>
              <a:t> 이 예외를 보여드리기 위해 일부러 </a:t>
            </a:r>
            <a:r>
              <a:rPr lang="en-US" altLang="ko-KR"/>
              <a:t>get</a:t>
            </a:r>
            <a:r>
              <a:rPr lang="ko-KR" altLang="en-US"/>
              <a:t>으로 바꿔뒀습니다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지금상황은 결제 페이지에 들어올때까지만 해도 재고가있어서 페이지로 넘어가졌는데</a:t>
            </a:r>
            <a:r>
              <a:rPr lang="en-US" altLang="ko-KR"/>
              <a:t>,</a:t>
            </a:r>
            <a:r>
              <a:rPr lang="ko-KR" altLang="en-US"/>
              <a:t> 결제페이지를 작성하는 도중</a:t>
            </a:r>
            <a:r>
              <a:rPr lang="en-US" altLang="ko-KR"/>
              <a:t>,</a:t>
            </a:r>
            <a:r>
              <a:rPr lang="ko-KR" altLang="en-US"/>
              <a:t> 재고가 떨어져서 결제가 안되야하는 상황입니다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보시는 것과 같이 버튼을 누르기 전까지는 재고가 있었다고 해도</a:t>
            </a:r>
            <a:r>
              <a:rPr lang="en-US" altLang="ko-KR"/>
              <a:t>,</a:t>
            </a:r>
            <a:r>
              <a:rPr lang="ko-KR" altLang="en-US"/>
              <a:t> 누르는 사이에 재고가 다 소진 될경우엔 결제가 진행되지 않습니다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이제 마이페이지로 가보겠습니다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마이페이지는 자신의 정보를 볼 수 있는 기능과 문의 작성 기능이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여기서 문의를 작성해 보겠습니다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문의를 작성하면</a:t>
            </a:r>
            <a:r>
              <a:rPr lang="en-US" altLang="ko-KR"/>
              <a:t>, </a:t>
            </a:r>
            <a:r>
              <a:rPr lang="ko-KR" altLang="en-US"/>
              <a:t>방금 작성한 문의가 답변 대기중 상태로 등록되게 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개발 진행에 따른 도표입니다.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이제 저희 관리자페이지에서 해당 문의를 답변할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작성해 주시면</a:t>
            </a:r>
            <a:r>
              <a:rPr lang="en-US" altLang="ko-KR"/>
              <a:t>, </a:t>
            </a:r>
            <a:r>
              <a:rPr lang="ko-KR" altLang="en-US"/>
              <a:t>답변을 해드리겠습니다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답변이 완료되면</a:t>
            </a:r>
            <a:r>
              <a:rPr lang="en-US" altLang="ko-KR"/>
              <a:t>, </a:t>
            </a:r>
            <a:r>
              <a:rPr lang="ko-KR" altLang="en-US"/>
              <a:t>답변 상태가 답변완료로 되어있습니다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이부분은 새로고침을 하셔야 변동내용이 반영됩니다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이젠 유저측에서 보여드릴 만한 기능은 이정도만 보여드리고</a:t>
            </a:r>
            <a:r>
              <a:rPr lang="en-US" altLang="ko-KR"/>
              <a:t>,</a:t>
            </a:r>
            <a:r>
              <a:rPr lang="ko-KR" altLang="en-US"/>
              <a:t> 관리자 기능쪽으로 가보겠습니다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이제 마지막으로 관리자 페이지를 간략하게 소개하고 마치도록 하겠습니다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이페이지는 오직 관리자 권한이 있는 사람만 들어올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관리자 페이지에선 문의 답변뿐아니라</a:t>
            </a:r>
            <a:r>
              <a:rPr lang="en-US" altLang="ko-KR"/>
              <a:t>, </a:t>
            </a:r>
            <a:r>
              <a:rPr lang="ko-KR" altLang="en-US"/>
              <a:t>도서정보 조회</a:t>
            </a:r>
            <a:r>
              <a:rPr lang="en-US" altLang="ko-KR"/>
              <a:t>,</a:t>
            </a:r>
            <a:r>
              <a:rPr lang="ko-KR" altLang="en-US"/>
              <a:t>수정도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정보를 조회하고 수정이 가능합니다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모든기능을 전부 보여드리기엔 많고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조금은</a:t>
            </a:r>
            <a:r>
              <a:rPr lang="en-US" altLang="ko-KR" baseline="0"/>
              <a:t>? </a:t>
            </a:r>
            <a:r>
              <a:rPr lang="ko-KR" altLang="en-US" baseline="0"/>
              <a:t>신기한 기능을 추가했으니 그부분을 보여드리갰습니다</a:t>
            </a:r>
            <a:r>
              <a:rPr lang="en-US" altLang="ko-KR" baseline="0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바로 도서 추가 폼 입니다</a:t>
            </a:r>
            <a:r>
              <a:rPr lang="en-US" altLang="ko-KR"/>
              <a:t>.</a:t>
            </a:r>
            <a:r>
              <a:rPr lang="ko-KR" altLang="en-US"/>
              <a:t> ㅎㅎ</a:t>
            </a:r>
            <a:r>
              <a:rPr lang="en-US" altLang="ko-KR"/>
              <a:t> </a:t>
            </a:r>
            <a:r>
              <a:rPr lang="ko-KR" altLang="en-US"/>
              <a:t>수수한 기능이죠</a:t>
            </a:r>
            <a:r>
              <a:rPr lang="en-US" altLang="ko-KR"/>
              <a:t>?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해당 폼에 도서 정보들을 입력하면</a:t>
            </a:r>
            <a:r>
              <a:rPr lang="en-US" altLang="ko-KR"/>
              <a:t>,</a:t>
            </a:r>
            <a:r>
              <a:rPr lang="ko-KR" altLang="en-US"/>
              <a:t> 도서를 추가 할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저희가 </a:t>
            </a:r>
            <a:r>
              <a:rPr lang="en-US" altLang="ko-KR"/>
              <a:t>DB</a:t>
            </a:r>
            <a:r>
              <a:rPr lang="ko-KR" altLang="en-US"/>
              <a:t>에 도서를 추가 할때 일일이 </a:t>
            </a:r>
            <a:r>
              <a:rPr lang="en-US" altLang="ko-KR"/>
              <a:t>INSERT</a:t>
            </a:r>
            <a:r>
              <a:rPr lang="ko-KR" altLang="en-US"/>
              <a:t>문을 사용해서 데이터를 만든게 아니라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폼을 이용해서 만들었는데</a:t>
            </a:r>
            <a:r>
              <a:rPr lang="en-US" altLang="ko-KR"/>
              <a:t>,</a:t>
            </a:r>
            <a:r>
              <a:rPr lang="ko-KR" altLang="en-US"/>
              <a:t> 이때 도서정보를 외부사이트 인</a:t>
            </a:r>
            <a:r>
              <a:rPr lang="en-US" altLang="ko-KR"/>
              <a:t>‘</a:t>
            </a:r>
            <a:r>
              <a:rPr lang="ko-KR" altLang="en-US"/>
              <a:t>교보문고</a:t>
            </a:r>
            <a:r>
              <a:rPr lang="en-US" altLang="ko-KR"/>
              <a:t>’</a:t>
            </a:r>
            <a:r>
              <a:rPr lang="ko-KR" altLang="en-US"/>
              <a:t>에서 가져왔습니다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저희 반 학생들도 이 </a:t>
            </a:r>
            <a:r>
              <a:rPr lang="en-US" altLang="ko-KR"/>
              <a:t>DB</a:t>
            </a:r>
            <a:r>
              <a:rPr lang="ko-KR" altLang="en-US"/>
              <a:t> 추가 작업노가다를 해본사람이 있겠지만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이걸 일일이 교보문고에서 긁어오고</a:t>
            </a:r>
            <a:r>
              <a:rPr lang="en-US" altLang="ko-KR"/>
              <a:t>,</a:t>
            </a:r>
            <a:r>
              <a:rPr lang="ko-KR" altLang="en-US"/>
              <a:t> 입력해서 도서를 추가하면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에 추가하는 노가다 작업이 너무 많아집니다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그래서 이 도서 추가폼에 기능을 추가 했는데요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바로 </a:t>
            </a:r>
            <a:r>
              <a:rPr lang="en-US" altLang="ko-KR"/>
              <a:t>‘</a:t>
            </a:r>
            <a:r>
              <a:rPr lang="ko-KR" altLang="en-US"/>
              <a:t>크롤링</a:t>
            </a:r>
            <a:r>
              <a:rPr lang="en-US" altLang="ko-KR"/>
              <a:t>’</a:t>
            </a:r>
            <a:r>
              <a:rPr lang="ko-KR" altLang="en-US"/>
              <a:t>기능입니다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[</a:t>
            </a:r>
            <a:r>
              <a:rPr lang="ko-KR" altLang="en-US"/>
              <a:t>빈 옷장 </a:t>
            </a:r>
            <a:r>
              <a:rPr lang="en-US" altLang="ko-KR"/>
              <a:t>-</a:t>
            </a:r>
            <a:r>
              <a:rPr lang="ko-KR" altLang="en-US"/>
              <a:t> 아니에르노 가져올것</a:t>
            </a:r>
            <a:r>
              <a:rPr lang="en-US" altLang="ko-KR"/>
              <a:t>!!!!]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마침 저희 사이트에 없는 빈 옷장 아니에르노의 도서를 추가해 보겠습니다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교보문고 링크를 해당 폼에 입력하면</a:t>
            </a:r>
            <a:r>
              <a:rPr lang="en-US" altLang="ko-KR"/>
              <a:t>,</a:t>
            </a:r>
            <a:r>
              <a:rPr lang="ko-KR" altLang="en-US"/>
              <a:t> 알아서 자동으로 도서정보를 긁어옵니다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바로해보겠습니다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교보에서 가져오고 싶은 도서의 링크를 가져오고</a:t>
            </a:r>
            <a:r>
              <a:rPr lang="en-US" altLang="ko-KR"/>
              <a:t>,</a:t>
            </a:r>
            <a:r>
              <a:rPr lang="ko-KR" altLang="en-US"/>
              <a:t> 넣어서 </a:t>
            </a:r>
            <a:r>
              <a:rPr lang="en-US" altLang="ko-KR"/>
              <a:t>submit</a:t>
            </a:r>
            <a:r>
              <a:rPr lang="ko-KR" altLang="en-US"/>
              <a:t>을 하면</a:t>
            </a:r>
            <a:r>
              <a:rPr lang="en-US" altLang="ko-KR"/>
              <a:t>,</a:t>
            </a:r>
            <a:r>
              <a:rPr lang="ko-KR" altLang="en-US"/>
              <a:t> 자동으로 추가 된것을 볼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이제 여기에서 저희 작가는 작가테이블이 따로있습니다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작가를 검색해서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‘</a:t>
            </a:r>
            <a:r>
              <a:rPr lang="ko-KR" altLang="en-US"/>
              <a:t>단순한 열정</a:t>
            </a:r>
            <a:r>
              <a:rPr lang="en-US" altLang="ko-KR"/>
              <a:t>’</a:t>
            </a:r>
            <a:r>
              <a:rPr lang="ko-KR" altLang="en-US"/>
              <a:t>의 저자인</a:t>
            </a:r>
            <a:r>
              <a:rPr lang="en-US" altLang="ko-KR"/>
              <a:t>.</a:t>
            </a:r>
            <a:r>
              <a:rPr lang="ko-KR" altLang="en-US"/>
              <a:t> 아니 에르노를 검색해서 추가합니다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아니만 검색할것</a:t>
            </a:r>
            <a:r>
              <a:rPr lang="en-US" altLang="ko-KR"/>
              <a:t>)</a:t>
            </a:r>
            <a:r>
              <a:rPr lang="ko-KR" altLang="en-US"/>
              <a:t> 아니가 포함만되도 검색이 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추가하면 새로고침없이 도서 리스트가 새로 불러와 지는것을 볼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추가하면</a:t>
            </a:r>
            <a:r>
              <a:rPr lang="en-US" altLang="ko-KR"/>
              <a:t>,</a:t>
            </a:r>
            <a:r>
              <a:rPr lang="ko-KR" altLang="en-US"/>
              <a:t> 메인페이지 최근 추가된 도서에 업데이트 되어있는것을 볼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들어가면 교보문고에있던 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이걸 만들고 </a:t>
            </a:r>
            <a:r>
              <a:rPr lang="en-US" altLang="ko-KR"/>
              <a:t>DB</a:t>
            </a:r>
            <a:r>
              <a:rPr lang="ko-KR" altLang="en-US"/>
              <a:t>작업 시간이 많이 단축되었습니다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개인적인 지론인데 </a:t>
            </a:r>
            <a:r>
              <a:rPr lang="en-US" altLang="ko-KR" b="1"/>
              <a:t>“</a:t>
            </a:r>
            <a:r>
              <a:rPr lang="ko-KR" altLang="en-US" b="1"/>
              <a:t>컴퓨터를 배우는 사람은 노가다를 해선 안된다</a:t>
            </a:r>
            <a:r>
              <a:rPr lang="en-US" altLang="ko-KR" b="1"/>
              <a:t>”</a:t>
            </a:r>
            <a:r>
              <a:rPr lang="ko-KR" altLang="en-US"/>
              <a:t>고 생각합니다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자동화를 통할수 있는 부분은 최대한 자동화해서 효율적이게</a:t>
            </a:r>
            <a:r>
              <a:rPr lang="en-US" altLang="ko-KR"/>
              <a:t>,</a:t>
            </a:r>
            <a:r>
              <a:rPr lang="ko-KR" altLang="en-US"/>
              <a:t> 생산성을 극대화 하는것이 중요합니다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개발력을 낭비하지 않는다고 생각합니다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이상으로 발표를 마치겠습니다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준비한게 많은데 전부 보여드리진 못한점 아쉽다고 생각합니다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궁금한점 있으시다면</a:t>
            </a:r>
            <a:r>
              <a:rPr lang="en-US" altLang="ko-KR"/>
              <a:t>,</a:t>
            </a:r>
            <a:r>
              <a:rPr lang="ko-KR" altLang="en-US"/>
              <a:t> 답변해드리겠습니다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사용한 스택(스킬)입니다. 자바(1.8버젼)와 오라클 데이터 배이스(21e)를 기준으로 제작 되었습니다.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UML 다이어 그램입니다. 유저와 관리자 측에서 어떤식으로 서비스가 이루어지는지 정리해 두었습니다.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결제 부분 UML다이어 그램입니다.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저희사이트 UI정의서입니다. 바로 메인 페이지에 가는게 아닌 홈페이지는 애니메이션 광고가 들어가 있습니다.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이는 부트스트랩을 이용한것이 아닌, 직접 자바스크립트 라이브러리 GSAP라이브러리중 하나인 ScrollMasic과 TwinMax를 이용해서 만들었습니다.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로그인 페이지 UI입니다.</a:t>
            </a: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409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142EAA0-A139-4696-8E28-E63C17A3BE1C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409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BA616C2-8C57-4A57-AB74-AFE8C8842243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071" y="411818"/>
            <a:ext cx="16453316" cy="171392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071" y="2399493"/>
            <a:ext cx="16453316" cy="678666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409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0E8E4C50-B90A-4CA2-A774-A69E4935B1F8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5526" y="273003"/>
            <a:ext cx="8228116" cy="11428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Click to edit Master title style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5526" y="1598334"/>
            <a:ext cx="822811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Click to edit Master text styles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Second level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Third level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Fourth level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Fifth level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409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FA15145-C485-45FA-A852-397C68CFCD6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46.png"  /><Relationship Id="rId4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47.png"  /><Relationship Id="rId4" Type="http://schemas.openxmlformats.org/officeDocument/2006/relationships/image" Target="../media/image6.png"  /><Relationship Id="rId5" Type="http://schemas.openxmlformats.org/officeDocument/2006/relationships/image" Target="../media/image4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49.png"  /><Relationship Id="rId4" Type="http://schemas.openxmlformats.org/officeDocument/2006/relationships/image" Target="../media/image6.png"  /><Relationship Id="rId5" Type="http://schemas.openxmlformats.org/officeDocument/2006/relationships/image" Target="../media/image5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51.png"  /><Relationship Id="rId4" Type="http://schemas.openxmlformats.org/officeDocument/2006/relationships/image" Target="../media/image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6.png"  /><Relationship Id="rId4" Type="http://schemas.openxmlformats.org/officeDocument/2006/relationships/image" Target="../media/image5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6.png"  /><Relationship Id="rId4" Type="http://schemas.openxmlformats.org/officeDocument/2006/relationships/image" Target="../media/image5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4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6.png"  /><Relationship Id="rId4" Type="http://schemas.openxmlformats.org/officeDocument/2006/relationships/image" Target="../media/image5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6.png"  /><Relationship Id="rId4" Type="http://schemas.openxmlformats.org/officeDocument/2006/relationships/image" Target="../media/image5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59.png"  /><Relationship Id="rId4" Type="http://schemas.openxmlformats.org/officeDocument/2006/relationships/image" Target="../media/image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60.png"  /><Relationship Id="rId4" Type="http://schemas.openxmlformats.org/officeDocument/2006/relationships/image" Target="../media/image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61.png"  /><Relationship Id="rId4" Type="http://schemas.openxmlformats.org/officeDocument/2006/relationships/image" Target="../media/image6.png"  /><Relationship Id="rId5" Type="http://schemas.openxmlformats.org/officeDocument/2006/relationships/image" Target="../media/image6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63.png"  /><Relationship Id="rId4" Type="http://schemas.openxmlformats.org/officeDocument/2006/relationships/image" Target="../media/image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64.png"  /><Relationship Id="rId4" Type="http://schemas.openxmlformats.org/officeDocument/2006/relationships/image" Target="../media/image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63.png"  /><Relationship Id="rId4" Type="http://schemas.openxmlformats.org/officeDocument/2006/relationships/image" Target="../media/image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65.png"  /><Relationship Id="rId4" Type="http://schemas.openxmlformats.org/officeDocument/2006/relationships/image" Target="../media/image6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6.png"  /><Relationship Id="rId4" Type="http://schemas.openxmlformats.org/officeDocument/2006/relationships/image" Target="../media/image7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12" Type="http://schemas.openxmlformats.org/officeDocument/2006/relationships/image" Target="../media/image6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71.png"  /><Relationship Id="rId4" Type="http://schemas.openxmlformats.org/officeDocument/2006/relationships/image" Target="../media/image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6.png"  /><Relationship Id="rId4" Type="http://schemas.openxmlformats.org/officeDocument/2006/relationships/image" Target="../media/image7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73.png"  /><Relationship Id="rId4" Type="http://schemas.openxmlformats.org/officeDocument/2006/relationships/image" Target="../media/image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1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3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5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.png"  /><Relationship Id="rId11" Type="http://schemas.openxmlformats.org/officeDocument/2006/relationships/image" Target="../media/image32.png"  /><Relationship Id="rId12" Type="http://schemas.openxmlformats.org/officeDocument/2006/relationships/image" Target="../media/image33.png"  /><Relationship Id="rId13" Type="http://schemas.openxmlformats.org/officeDocument/2006/relationships/image" Target="../media/image34.png"  /><Relationship Id="rId14" Type="http://schemas.openxmlformats.org/officeDocument/2006/relationships/image" Target="../media/image35.png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5.png"  /><Relationship Id="rId4" Type="http://schemas.openxmlformats.org/officeDocument/2006/relationships/image" Target="../media/image6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6.png"  /><Relationship Id="rId4" Type="http://schemas.openxmlformats.org/officeDocument/2006/relationships/image" Target="../media/image7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77.png"  /><Relationship Id="rId4" Type="http://schemas.openxmlformats.org/officeDocument/2006/relationships/image" Target="../media/image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6.png"  /><Relationship Id="rId4" Type="http://schemas.openxmlformats.org/officeDocument/2006/relationships/image" Target="../media/image78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6.png"  /><Relationship Id="rId4" Type="http://schemas.openxmlformats.org/officeDocument/2006/relationships/image" Target="../media/image7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80.png"  /><Relationship Id="rId4" Type="http://schemas.openxmlformats.org/officeDocument/2006/relationships/image" Target="../media/image6.png"  /><Relationship Id="rId5" Type="http://schemas.openxmlformats.org/officeDocument/2006/relationships/image" Target="../media/image8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6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4.png"  /><Relationship Id="rId4" Type="http://schemas.openxmlformats.org/officeDocument/2006/relationships/image" Target="../media/image6.png"  /><Relationship Id="rId5" Type="http://schemas.openxmlformats.org/officeDocument/2006/relationships/image" Target="../media/image8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Relationship Id="rId4" Type="http://schemas.openxmlformats.org/officeDocument/2006/relationships/image" Target="../media/image86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36.png"  /><Relationship Id="rId4" Type="http://schemas.openxmlformats.org/officeDocument/2006/relationships/image" Target="../media/image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42.png"  /><Relationship Id="rId4" Type="http://schemas.openxmlformats.org/officeDocument/2006/relationships/image" Target="../media/image6.png"  /><Relationship Id="rId5" Type="http://schemas.openxmlformats.org/officeDocument/2006/relationships/image" Target="../media/image4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6.png"  /><Relationship Id="rId4" Type="http://schemas.openxmlformats.org/officeDocument/2006/relationships/image" Target="../media/image4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45.png"  /><Relationship Id="rId4" Type="http://schemas.openxmlformats.org/officeDocument/2006/relationships/image" Target="../media/image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6AE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22159" y="9367687"/>
            <a:ext cx="18344930" cy="914235"/>
            <a:chOff x="-22159" y="9367687"/>
            <a:chExt cx="18344930" cy="914235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22159" y="9367687"/>
              <a:ext cx="18344930" cy="91423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102" name="그림 410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293571" y="791994"/>
            <a:ext cx="3645833" cy="406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3" name="그림 410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60248" y="5794919"/>
            <a:ext cx="5191755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4" name="그림 4103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199909" y="3249026"/>
            <a:ext cx="8486831" cy="23728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105" name="TextBox 4104"/>
          <p:cNvSpPr txBox="1"/>
          <p:nvPr/>
        </p:nvSpPr>
        <p:spPr>
          <a:xfrm>
            <a:off x="15995906" y="9613731"/>
            <a:ext cx="2057043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286AE8">
                    <a:alpha val="100000"/>
                  </a:srgbClr>
                </a:solidFill>
                <a:latin typeface="바탕"/>
              </a:rPr>
              <a:t>2022.10.26</a:t>
            </a:r>
            <a:endParaRPr kumimoji="1" lang="ko-KR" altLang="en-US" sz="2400" b="0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4106" name="TextBox 4105"/>
          <p:cNvSpPr txBox="1"/>
          <p:nvPr/>
        </p:nvSpPr>
        <p:spPr>
          <a:xfrm>
            <a:off x="1260248" y="9608986"/>
            <a:ext cx="7596374" cy="4316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조원 : 이현우(조장)  김지나  김하영  안성환  최진영</a:t>
            </a:r>
            <a:endParaRPr kumimoji="1" lang="ko-KR" altLang="en-US" sz="2200" b="0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pic>
        <p:nvPicPr>
          <p:cNvPr id="4107" name="그림 4106"/>
          <p:cNvPicPr>
            <a:picLocks noChangeAspect="1"/>
          </p:cNvPicPr>
          <p:nvPr/>
        </p:nvPicPr>
        <p:blipFill rotWithShape="1">
          <a:blip r:embed="rId7">
            <a:lum/>
          </a:blip>
          <a:srcRect r="19440" b="20560"/>
          <a:stretch>
            <a:fillRect/>
          </a:stretch>
        </p:blipFill>
        <p:spPr>
          <a:xfrm>
            <a:off x="10389874" y="2779210"/>
            <a:ext cx="7891593" cy="7504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그림 13315"/>
          <p:cNvPicPr>
            <a:picLocks noChangeAspect="1"/>
          </p:cNvPicPr>
          <p:nvPr/>
        </p:nvPicPr>
        <p:blipFill rotWithShape="1">
          <a:blip r:embed="rId3">
            <a:lum/>
          </a:blip>
          <a:srcRect l="5780" r="7550"/>
          <a:stretch>
            <a:fillRect/>
          </a:stretch>
        </p:blipFill>
        <p:spPr>
          <a:xfrm>
            <a:off x="912672" y="1941166"/>
            <a:ext cx="11959573" cy="69329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331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3318" name="그림 1331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19" name="TextBox 1331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3320" name="표 13319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로그인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349" name="표 13348"/>
          <p:cNvGraphicFramePr/>
          <p:nvPr/>
        </p:nvGraphicFramePr>
        <p:xfrm>
          <a:off x="13275416" y="1941166"/>
          <a:ext cx="4367999" cy="5388732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아이디 찾기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비밀번호 찾기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아이디(이메일)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패스워드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413" name="TextBox 13412"/>
          <p:cNvSpPr txBox="1"/>
          <p:nvPr/>
        </p:nvSpPr>
        <p:spPr>
          <a:xfrm>
            <a:off x="9978778" y="518382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4" name="TextBox 13413"/>
          <p:cNvSpPr txBox="1"/>
          <p:nvPr/>
        </p:nvSpPr>
        <p:spPr>
          <a:xfrm>
            <a:off x="9978778" y="5574272"/>
            <a:ext cx="457145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5" name="TextBox 13414"/>
          <p:cNvSpPr txBox="1"/>
          <p:nvPr/>
        </p:nvSpPr>
        <p:spPr>
          <a:xfrm>
            <a:off x="9718500" y="4266412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6" name="TextBox 13415"/>
          <p:cNvSpPr txBox="1"/>
          <p:nvPr/>
        </p:nvSpPr>
        <p:spPr>
          <a:xfrm>
            <a:off x="9718500" y="482827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7" name="TextBox 13416"/>
          <p:cNvSpPr txBox="1"/>
          <p:nvPr/>
        </p:nvSpPr>
        <p:spPr>
          <a:xfrm>
            <a:off x="9080450" y="5790119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8" name="TextBox 13417"/>
          <p:cNvSpPr txBox="1"/>
          <p:nvPr/>
        </p:nvSpPr>
        <p:spPr>
          <a:xfrm>
            <a:off x="9080450" y="630754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그림 1433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82475" y="1941166"/>
            <a:ext cx="12031076" cy="59758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434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4342" name="그림 1434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4343" name="TextBox 1434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4344" name="표 14343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메인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73" name="표 14372"/>
          <p:cNvGraphicFramePr/>
          <p:nvPr/>
        </p:nvGraphicFramePr>
        <p:xfrm>
          <a:off x="13262745" y="1949092"/>
          <a:ext cx="4366436" cy="4636368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광고창 넘기기 및 책 상세보기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책 검색 가능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상세보기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427" name="TextBox 14426"/>
          <p:cNvSpPr txBox="1"/>
          <p:nvPr/>
        </p:nvSpPr>
        <p:spPr>
          <a:xfrm>
            <a:off x="9140733" y="351884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28" name="TextBox 14427"/>
          <p:cNvSpPr txBox="1"/>
          <p:nvPr/>
        </p:nvSpPr>
        <p:spPr>
          <a:xfrm>
            <a:off x="7845599" y="239351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29" name="TextBox 14428"/>
          <p:cNvSpPr txBox="1"/>
          <p:nvPr/>
        </p:nvSpPr>
        <p:spPr>
          <a:xfrm>
            <a:off x="8682025" y="1718956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30" name="TextBox 14429"/>
          <p:cNvSpPr txBox="1"/>
          <p:nvPr/>
        </p:nvSpPr>
        <p:spPr>
          <a:xfrm>
            <a:off x="9070906" y="1703104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31" name="TextBox 14430"/>
          <p:cNvSpPr txBox="1"/>
          <p:nvPr/>
        </p:nvSpPr>
        <p:spPr>
          <a:xfrm>
            <a:off x="3807703" y="593139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4432" name="그림 14431"/>
          <p:cNvPicPr>
            <a:picLocks noChangeAspect="1"/>
          </p:cNvPicPr>
          <p:nvPr/>
        </p:nvPicPr>
        <p:blipFill rotWithShape="1">
          <a:blip r:embed="rId5">
            <a:lum/>
          </a:blip>
          <a:srcRect t="1640" b="42400"/>
          <a:stretch>
            <a:fillRect/>
          </a:stretch>
        </p:blipFill>
        <p:spPr>
          <a:xfrm>
            <a:off x="882475" y="7890030"/>
            <a:ext cx="12031076" cy="23553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그림 1536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958636"/>
            <a:ext cx="11959573" cy="59758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5365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5366" name="그림 1536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5367" name="TextBox 15366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5368" name="표 15367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상품 소개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97" name="표 15396"/>
          <p:cNvGraphicFramePr/>
          <p:nvPr/>
        </p:nvGraphicFramePr>
        <p:xfrm>
          <a:off x="13262745" y="1949092"/>
          <a:ext cx="4366436" cy="5247288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책 선택 수량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바로 구매하러 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451" name="TextBox 15450"/>
          <p:cNvSpPr txBox="1"/>
          <p:nvPr/>
        </p:nvSpPr>
        <p:spPr>
          <a:xfrm>
            <a:off x="6169510" y="448387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2" name="TextBox 15451"/>
          <p:cNvSpPr txBox="1"/>
          <p:nvPr/>
        </p:nvSpPr>
        <p:spPr>
          <a:xfrm>
            <a:off x="7845599" y="448387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3" name="TextBox 15452"/>
          <p:cNvSpPr txBox="1"/>
          <p:nvPr/>
        </p:nvSpPr>
        <p:spPr>
          <a:xfrm>
            <a:off x="9064542" y="4483877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4" name="TextBox 15453"/>
          <p:cNvSpPr txBox="1"/>
          <p:nvPr/>
        </p:nvSpPr>
        <p:spPr>
          <a:xfrm>
            <a:off x="8712222" y="171895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5" name="TextBox 15454"/>
          <p:cNvSpPr txBox="1"/>
          <p:nvPr/>
        </p:nvSpPr>
        <p:spPr>
          <a:xfrm>
            <a:off x="9329620" y="1726882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5456" name="그림 15455"/>
          <p:cNvPicPr>
            <a:picLocks noChangeAspect="1"/>
          </p:cNvPicPr>
          <p:nvPr/>
        </p:nvPicPr>
        <p:blipFill rotWithShape="1">
          <a:blip r:embed="rId5">
            <a:lum/>
          </a:blip>
          <a:srcRect t="4580" b="47600"/>
          <a:stretch>
            <a:fillRect/>
          </a:stretch>
        </p:blipFill>
        <p:spPr>
          <a:xfrm>
            <a:off x="912672" y="7934461"/>
            <a:ext cx="11959573" cy="2310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그림 16387"/>
          <p:cNvPicPr>
            <a:picLocks noChangeAspect="1"/>
          </p:cNvPicPr>
          <p:nvPr/>
        </p:nvPicPr>
        <p:blipFill rotWithShape="1">
          <a:blip r:embed="rId3">
            <a:lum/>
          </a:blip>
          <a:srcRect l="5760" r="4460"/>
          <a:stretch>
            <a:fillRect/>
          </a:stretch>
        </p:blipFill>
        <p:spPr>
          <a:xfrm>
            <a:off x="912672" y="1942728"/>
            <a:ext cx="11959573" cy="66393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638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6390" name="그림 1638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391" name="TextBox 1639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6392" name="표 16391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장바구니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421" name="표 16420"/>
          <p:cNvGraphicFramePr/>
          <p:nvPr/>
        </p:nvGraphicFramePr>
        <p:xfrm>
          <a:off x="13237348" y="1941166"/>
          <a:ext cx="4367999" cy="6632906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755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수량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체크 표시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상품 삭제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상품 구매 및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구매페이지로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상품 보관함 저장 및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보관함으로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총 결제금액 보여주기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485" name="TextBox 16484"/>
          <p:cNvSpPr txBox="1"/>
          <p:nvPr/>
        </p:nvSpPr>
        <p:spPr>
          <a:xfrm>
            <a:off x="7967783" y="3983920"/>
            <a:ext cx="457145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6" name="TextBox 16485"/>
          <p:cNvSpPr txBox="1"/>
          <p:nvPr/>
        </p:nvSpPr>
        <p:spPr>
          <a:xfrm>
            <a:off x="2266526" y="3983920"/>
            <a:ext cx="457145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7" name="TextBox 16486"/>
          <p:cNvSpPr txBox="1"/>
          <p:nvPr/>
        </p:nvSpPr>
        <p:spPr>
          <a:xfrm>
            <a:off x="6169510" y="6572625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8" name="TextBox 16487"/>
          <p:cNvSpPr txBox="1"/>
          <p:nvPr/>
        </p:nvSpPr>
        <p:spPr>
          <a:xfrm>
            <a:off x="7739211" y="6572625"/>
            <a:ext cx="457145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9" name="TextBox 16488"/>
          <p:cNvSpPr txBox="1"/>
          <p:nvPr/>
        </p:nvSpPr>
        <p:spPr>
          <a:xfrm>
            <a:off x="9502654" y="6572625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90" name="TextBox 16489"/>
          <p:cNvSpPr txBox="1"/>
          <p:nvPr/>
        </p:nvSpPr>
        <p:spPr>
          <a:xfrm>
            <a:off x="10893013" y="5750488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그림 17411"/>
          <p:cNvPicPr>
            <a:picLocks noChangeAspect="1"/>
          </p:cNvPicPr>
          <p:nvPr/>
        </p:nvPicPr>
        <p:blipFill rotWithShape="1">
          <a:blip r:embed="rId2">
            <a:lum/>
          </a:blip>
          <a:srcRect t="1270"/>
          <a:stretch>
            <a:fillRect/>
          </a:stretch>
        </p:blipFill>
        <p:spPr>
          <a:xfrm>
            <a:off x="912672" y="1884008"/>
            <a:ext cx="11959573" cy="59234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1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7414" name="그림 1741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415" name="TextBox 1741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7416" name="표 17415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결제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445" name="표 17444"/>
          <p:cNvGraphicFramePr/>
          <p:nvPr/>
        </p:nvGraphicFramePr>
        <p:xfrm>
          <a:off x="13237348" y="1941166"/>
          <a:ext cx="4367999" cy="6010872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69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받는 분(배송지) 정보 보여주기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상품 정보 보여주기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쿠폰 / 적립금 적용하기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결재 수단 선택하기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 진행 필수 동의하기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최종 결제하기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509" name="TextBox 17508"/>
          <p:cNvSpPr txBox="1"/>
          <p:nvPr/>
        </p:nvSpPr>
        <p:spPr>
          <a:xfrm>
            <a:off x="2664951" y="3129967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7510" name="그림 17509"/>
          <p:cNvPicPr>
            <a:picLocks noChangeAspect="1"/>
          </p:cNvPicPr>
          <p:nvPr/>
        </p:nvPicPr>
        <p:blipFill rotWithShape="1">
          <a:blip r:embed="rId4">
            <a:lum/>
          </a:blip>
          <a:srcRect t="3320" b="27700"/>
          <a:stretch>
            <a:fillRect/>
          </a:stretch>
        </p:blipFill>
        <p:spPr>
          <a:xfrm>
            <a:off x="912672" y="5140961"/>
            <a:ext cx="11959573" cy="41172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511" name="TextBox 17510"/>
          <p:cNvSpPr txBox="1"/>
          <p:nvPr/>
        </p:nvSpPr>
        <p:spPr>
          <a:xfrm>
            <a:off x="2664951" y="672975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7512" name="그림 17511"/>
          <p:cNvPicPr>
            <a:picLocks noChangeAspect="1"/>
          </p:cNvPicPr>
          <p:nvPr/>
        </p:nvPicPr>
        <p:blipFill rotWithShape="1">
          <a:blip r:embed="rId4">
            <a:lum/>
          </a:blip>
          <a:srcRect t="81920"/>
          <a:stretch>
            <a:fillRect/>
          </a:stretch>
        </p:blipFill>
        <p:spPr>
          <a:xfrm>
            <a:off x="890401" y="9178856"/>
            <a:ext cx="11959629" cy="10792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513" name="TextBox 17512"/>
          <p:cNvSpPr txBox="1"/>
          <p:nvPr/>
        </p:nvSpPr>
        <p:spPr>
          <a:xfrm>
            <a:off x="2664951" y="896613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7514" name="TextBox 17513"/>
          <p:cNvSpPr txBox="1"/>
          <p:nvPr/>
        </p:nvSpPr>
        <p:spPr>
          <a:xfrm>
            <a:off x="2664951" y="4910825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7515" name="TextBox 17514"/>
          <p:cNvSpPr txBox="1"/>
          <p:nvPr/>
        </p:nvSpPr>
        <p:spPr>
          <a:xfrm>
            <a:off x="2664951" y="8129710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7516" name="TextBox 17515"/>
          <p:cNvSpPr txBox="1"/>
          <p:nvPr/>
        </p:nvSpPr>
        <p:spPr>
          <a:xfrm>
            <a:off x="5864747" y="9718500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그림 1843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93582" y="1942728"/>
            <a:ext cx="11978663" cy="5980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843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8438" name="그림 1843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439" name="TextBox 1843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8440" name="표 18439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마이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469" name="표 18468"/>
          <p:cNvGraphicFramePr/>
          <p:nvPr/>
        </p:nvGraphicFramePr>
        <p:xfrm>
          <a:off x="13237348" y="1941166"/>
          <a:ext cx="4367999" cy="7304390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662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내 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내역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1:1 문의 상담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1:1 문의 내역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고객센터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7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비밀번호 변경하기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8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 탈퇴하기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550" name="TextBox 18549"/>
          <p:cNvSpPr txBox="1"/>
          <p:nvPr/>
        </p:nvSpPr>
        <p:spPr>
          <a:xfrm>
            <a:off x="3223629" y="2572853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1" name="TextBox 18550"/>
          <p:cNvSpPr txBox="1"/>
          <p:nvPr/>
        </p:nvSpPr>
        <p:spPr>
          <a:xfrm>
            <a:off x="6183744" y="256810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2" name="TextBox 18551"/>
          <p:cNvSpPr txBox="1"/>
          <p:nvPr/>
        </p:nvSpPr>
        <p:spPr>
          <a:xfrm>
            <a:off x="9299478" y="2568108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3" name="TextBox 18552"/>
          <p:cNvSpPr txBox="1"/>
          <p:nvPr/>
        </p:nvSpPr>
        <p:spPr>
          <a:xfrm>
            <a:off x="4721939" y="256810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4" name="TextBox 18553"/>
          <p:cNvSpPr txBox="1"/>
          <p:nvPr/>
        </p:nvSpPr>
        <p:spPr>
          <a:xfrm>
            <a:off x="7683672" y="256810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5" name="TextBox 18554"/>
          <p:cNvSpPr txBox="1"/>
          <p:nvPr/>
        </p:nvSpPr>
        <p:spPr>
          <a:xfrm>
            <a:off x="2766483" y="302999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6" name="TextBox 18555"/>
          <p:cNvSpPr txBox="1"/>
          <p:nvPr/>
        </p:nvSpPr>
        <p:spPr>
          <a:xfrm>
            <a:off x="2766483" y="428070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⑦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7" name="TextBox 18556"/>
          <p:cNvSpPr txBox="1"/>
          <p:nvPr/>
        </p:nvSpPr>
        <p:spPr>
          <a:xfrm>
            <a:off x="4341040" y="428070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ko-KR" sz="2400" b="1" i="0" baseline="0">
                <a:solidFill>
                  <a:srgbClr val="286AE8">
                    <a:alpha val="100000"/>
                  </a:srgbClr>
                </a:solidFill>
                <a:latin typeface="Noto Sans KR Light"/>
              </a:rPr>
              <a:t>⑧</a:t>
            </a:r>
            <a:endParaRPr kumimoji="0" lang="ko-KR" altLang="ko-KR" sz="2400" b="1" i="0">
              <a:solidFill>
                <a:srgbClr val="286AE8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그림 1945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12672" y="1941166"/>
            <a:ext cx="11959573" cy="59837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946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9462" name="그림 1946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463" name="TextBox 1946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9464" name="표 19463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마이 페이지(주문 내역)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493" name="표 19492"/>
          <p:cNvGraphicFramePr/>
          <p:nvPr/>
        </p:nvGraphicFramePr>
        <p:xfrm>
          <a:off x="13237348" y="1941166"/>
          <a:ext cx="4367999" cy="4563302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93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상세 주문 내역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기본 배송 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상품 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540" name="TextBox 19539"/>
          <p:cNvSpPr txBox="1"/>
          <p:nvPr/>
        </p:nvSpPr>
        <p:spPr>
          <a:xfrm>
            <a:off x="3502996" y="3083973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9541" name="TextBox 19540"/>
          <p:cNvSpPr txBox="1"/>
          <p:nvPr/>
        </p:nvSpPr>
        <p:spPr>
          <a:xfrm>
            <a:off x="3502996" y="6279024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9542" name="TextBox 19541"/>
          <p:cNvSpPr txBox="1"/>
          <p:nvPr/>
        </p:nvSpPr>
        <p:spPr>
          <a:xfrm>
            <a:off x="3502996" y="3804522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9543" name="TextBox 19542"/>
          <p:cNvSpPr txBox="1"/>
          <p:nvPr/>
        </p:nvSpPr>
        <p:spPr>
          <a:xfrm>
            <a:off x="3502996" y="6990084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0485" name="그림 2048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0486" name="TextBox 20485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3-1 테이블 관계도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pic>
        <p:nvPicPr>
          <p:cNvPr id="20487" name="그림 2048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385614" y="1026930"/>
            <a:ext cx="15510238" cy="8837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21507"/>
          <p:cNvSpPr txBox="1"/>
          <p:nvPr/>
        </p:nvSpPr>
        <p:spPr>
          <a:xfrm>
            <a:off x="3881967" y="4303416"/>
            <a:ext cx="9641434" cy="1152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7000" b="1" i="0" baseline="0">
                <a:solidFill>
                  <a:srgbClr val="2B2D63">
                    <a:alpha val="100000"/>
                  </a:srgbClr>
                </a:solidFill>
                <a:latin typeface="Calibri"/>
              </a:rPr>
              <a:t>구현기능 설명과 시연</a:t>
            </a:r>
            <a:endParaRPr kumimoji="0" lang="ko-KR" altLang="en-US" sz="7000" b="1" i="0">
              <a:solidFill>
                <a:srgbClr val="2B2D63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2533" name="그림 225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534" name="TextBox 22533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22535" name="TextBox 22534"/>
          <p:cNvSpPr txBox="1"/>
          <p:nvPr/>
        </p:nvSpPr>
        <p:spPr>
          <a:xfrm>
            <a:off x="5712365" y="4787022"/>
            <a:ext cx="6413935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000000">
                    <a:alpha val="100000"/>
                  </a:srgbClr>
                </a:solidFill>
                <a:latin typeface="Noto Sans KR"/>
              </a:rPr>
              <a:t>http://booke.iptime.org/</a:t>
            </a:r>
            <a:endParaRPr kumimoji="0" lang="ko-KR" altLang="en-US" sz="4000" b="1" i="0">
              <a:solidFill>
                <a:srgbClr val="000000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22536" name="TextBox 22535"/>
          <p:cNvSpPr txBox="1"/>
          <p:nvPr/>
        </p:nvSpPr>
        <p:spPr>
          <a:xfrm>
            <a:off x="5940938" y="5979005"/>
            <a:ext cx="6474218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-2055368" y="5114001"/>
            <a:ext cx="20659070" cy="14289"/>
            <a:chOff x="-2055368" y="5114001"/>
            <a:chExt cx="20659070" cy="14289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2055368" y="5114001"/>
              <a:ext cx="20659070" cy="142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128" name="그림 512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498280" y="1464986"/>
            <a:ext cx="746001" cy="725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9" name="그림 512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498280" y="5880599"/>
            <a:ext cx="888838" cy="7221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30" name="그림 512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155136" y="1464986"/>
            <a:ext cx="879293" cy="725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31" name="그림 5130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2031076" y="5880599"/>
            <a:ext cx="749127" cy="617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32" name="그림 5131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12031076" y="1464986"/>
            <a:ext cx="879293" cy="725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133" name="TextBox 5132"/>
          <p:cNvSpPr txBox="1"/>
          <p:nvPr/>
        </p:nvSpPr>
        <p:spPr>
          <a:xfrm>
            <a:off x="2968096" y="7147210"/>
            <a:ext cx="2468083" cy="4142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화면 별 구현 기능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34" name="TextBox 5133"/>
          <p:cNvSpPr txBox="1"/>
          <p:nvPr/>
        </p:nvSpPr>
        <p:spPr>
          <a:xfrm>
            <a:off x="2945881" y="2782391"/>
            <a:ext cx="3295019" cy="1545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개발 목적 및 필요성</a:t>
            </a:r>
          </a:p>
          <a:p>
            <a:pPr marL="284200" lvl="0" indent="-284200" algn="l" defTabSz="1028836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개발 일정</a:t>
            </a:r>
          </a:p>
          <a:p>
            <a:pPr marL="284200" lvl="0" indent="-28420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개발도구 소개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0" y="9544"/>
            <a:ext cx="1445952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목차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36" name="TextBox 5135"/>
          <p:cNvSpPr txBox="1"/>
          <p:nvPr/>
        </p:nvSpPr>
        <p:spPr>
          <a:xfrm>
            <a:off x="7702706" y="2793499"/>
            <a:ext cx="3295075" cy="1545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 dirty="0">
                <a:solidFill>
                  <a:srgbClr val="888888">
                    <a:alpha val="100000"/>
                  </a:srgbClr>
                </a:solidFill>
                <a:latin typeface="Noto Sans KR"/>
              </a:rPr>
              <a:t>UML 다이어그램</a:t>
            </a:r>
          </a:p>
          <a:p>
            <a:pPr marL="284200" lvl="0" indent="-284200" algn="l" defTabSz="1028836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 dirty="0">
                <a:solidFill>
                  <a:srgbClr val="888888">
                    <a:alpha val="100000"/>
                  </a:srgbClr>
                </a:solidFill>
                <a:latin typeface="Noto Sans KR"/>
              </a:rPr>
              <a:t>클래스 다이어그램</a:t>
            </a:r>
          </a:p>
          <a:p>
            <a:pPr marL="284200" lvl="0" indent="-28420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 dirty="0">
                <a:solidFill>
                  <a:srgbClr val="888888">
                    <a:alpha val="100000"/>
                  </a:srgbClr>
                </a:solidFill>
                <a:latin typeface="Noto Sans KR"/>
              </a:rPr>
              <a:t>UI 정의서</a:t>
            </a:r>
            <a:endParaRPr kumimoji="0" lang="ko-KR" altLang="en-US" sz="2100" b="1" i="0" dirty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0" name="TextBox 5139"/>
          <p:cNvSpPr txBox="1"/>
          <p:nvPr/>
        </p:nvSpPr>
        <p:spPr>
          <a:xfrm>
            <a:off x="12643729" y="2793499"/>
            <a:ext cx="3296638" cy="1061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Table 리스트 &amp; 설명</a:t>
            </a:r>
          </a:p>
          <a:p>
            <a:pPr marL="284200" lvl="0" indent="-284200" algn="l" defTabSz="1028836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테이블 관계도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1" name="TextBox 5140"/>
          <p:cNvSpPr txBox="1"/>
          <p:nvPr/>
        </p:nvSpPr>
        <p:spPr>
          <a:xfrm>
            <a:off x="12911932" y="5736199"/>
            <a:ext cx="2628447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5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Q</a:t>
            </a:r>
            <a:r>
              <a:rPr kumimoji="0" lang="ko-KR" altLang="en-US" sz="1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 </a:t>
            </a:r>
            <a:r>
              <a:rPr kumimoji="0" lang="ko-KR" altLang="en-US" sz="45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&amp;</a:t>
            </a:r>
            <a:r>
              <a:rPr kumimoji="0" lang="ko-KR" altLang="en-US" sz="1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 </a:t>
            </a:r>
            <a:r>
              <a:rPr kumimoji="0" lang="ko-KR" altLang="en-US" sz="45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A</a:t>
            </a:r>
            <a:endParaRPr kumimoji="0" lang="ko-KR" altLang="en-US" sz="45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2" name="TextBox 5141"/>
          <p:cNvSpPr txBox="1"/>
          <p:nvPr/>
        </p:nvSpPr>
        <p:spPr>
          <a:xfrm>
            <a:off x="3293457" y="5880599"/>
            <a:ext cx="3637907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프로그램 기능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3" name="TextBox 5142"/>
          <p:cNvSpPr txBox="1"/>
          <p:nvPr/>
        </p:nvSpPr>
        <p:spPr>
          <a:xfrm>
            <a:off x="3242663" y="6629781"/>
            <a:ext cx="3796596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Program features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4" name="TextBox 5143"/>
          <p:cNvSpPr txBox="1"/>
          <p:nvPr/>
        </p:nvSpPr>
        <p:spPr>
          <a:xfrm>
            <a:off x="7961421" y="1441208"/>
            <a:ext cx="3579186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프로세스 흐름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5" name="TextBox 5144"/>
          <p:cNvSpPr txBox="1"/>
          <p:nvPr/>
        </p:nvSpPr>
        <p:spPr>
          <a:xfrm>
            <a:off x="12910370" y="1441208"/>
            <a:ext cx="3580749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DB 설계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6" name="TextBox 5145"/>
          <p:cNvSpPr txBox="1"/>
          <p:nvPr/>
        </p:nvSpPr>
        <p:spPr>
          <a:xfrm>
            <a:off x="7961421" y="2209369"/>
            <a:ext cx="1791965" cy="368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Process Flow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7" name="TextBox 5146"/>
          <p:cNvSpPr txBox="1"/>
          <p:nvPr/>
        </p:nvSpPr>
        <p:spPr>
          <a:xfrm>
            <a:off x="12910370" y="2169738"/>
            <a:ext cx="2630009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Data Base Design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8" name="TextBox 5147"/>
          <p:cNvSpPr txBox="1"/>
          <p:nvPr/>
        </p:nvSpPr>
        <p:spPr>
          <a:xfrm>
            <a:off x="3242663" y="2212550"/>
            <a:ext cx="379659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Development Environment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9" name="TextBox 5148"/>
          <p:cNvSpPr txBox="1"/>
          <p:nvPr/>
        </p:nvSpPr>
        <p:spPr>
          <a:xfrm>
            <a:off x="3242663" y="1441208"/>
            <a:ext cx="3580749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개발 환경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50" name="TextBox 5149"/>
          <p:cNvSpPr txBox="1"/>
          <p:nvPr/>
        </p:nvSpPr>
        <p:spPr>
          <a:xfrm>
            <a:off x="12629440" y="6998010"/>
            <a:ext cx="2468083" cy="4142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시연 후 질의 응답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2533" name="그림 225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534" name="TextBox 22533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22536" name="TextBox 22535"/>
          <p:cNvSpPr txBox="1"/>
          <p:nvPr/>
        </p:nvSpPr>
        <p:spPr>
          <a:xfrm>
            <a:off x="5939080" y="6626978"/>
            <a:ext cx="6474218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805845" y="3617632"/>
            <a:ext cx="4494985" cy="43426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2538" name="TextBox 22537"/>
          <p:cNvSpPr txBox="1"/>
          <p:nvPr/>
        </p:nvSpPr>
        <p:spPr>
          <a:xfrm>
            <a:off x="9211207" y="5141913"/>
            <a:ext cx="5821243" cy="22467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프로젝트 경로 역시 도메인에 맞게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 err="1">
                <a:solidFill>
                  <a:srgbClr val="000000">
                    <a:alpha val="100000"/>
                  </a:srgbClr>
                </a:solidFill>
                <a:latin typeface="Noto Sans KR"/>
              </a:rPr>
              <a:t>org</a:t>
            </a: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  - </a:t>
            </a:r>
            <a:r>
              <a:rPr kumimoji="1" lang="ko-KR" altLang="en-US" sz="2800" b="0" i="0" baseline="0" dirty="0" err="1">
                <a:solidFill>
                  <a:srgbClr val="000000">
                    <a:alpha val="100000"/>
                  </a:srgbClr>
                </a:solidFill>
                <a:latin typeface="Noto Sans KR"/>
              </a:rPr>
              <a:t>iptime</a:t>
            </a: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     - </a:t>
            </a:r>
            <a:r>
              <a:rPr kumimoji="1" lang="ko-KR" altLang="en-US" sz="2800" b="0" i="0" baseline="0" dirty="0" err="1">
                <a:solidFill>
                  <a:srgbClr val="000000">
                    <a:alpha val="100000"/>
                  </a:srgbClr>
                </a:solidFill>
                <a:latin typeface="Noto Sans KR"/>
              </a:rPr>
              <a:t>booke</a:t>
            </a: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로 만들었습니다.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2836" y="2005309"/>
            <a:ext cx="6413935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000000">
                    <a:alpha val="100000"/>
                  </a:srgbClr>
                </a:solidFill>
                <a:latin typeface="Noto Sans KR"/>
              </a:rPr>
              <a:t>http://booke.iptime.org/</a:t>
            </a:r>
            <a:endParaRPr kumimoji="0" lang="ko-KR" altLang="en-US" sz="4000" b="1" i="0">
              <a:solidFill>
                <a:srgbClr val="000000">
                  <a:alpha val="100000"/>
                </a:srgbClr>
              </a:solidFill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454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8" grpId="0" autoUpdateAnimBg="0"/>
      <p:bldP spid="9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6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3557" name="그림 2355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558" name="TextBox 23557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pic>
        <p:nvPicPr>
          <p:cNvPr id="23559" name="그림 23558"/>
          <p:cNvPicPr>
            <a:picLocks noChangeAspect="1"/>
          </p:cNvPicPr>
          <p:nvPr/>
        </p:nvPicPr>
        <p:blipFill rotWithShape="1">
          <a:blip r:embed="rId4">
            <a:lum/>
          </a:blip>
          <a:srcRect t="790"/>
          <a:stretch>
            <a:fillRect/>
          </a:stretch>
        </p:blipFill>
        <p:spPr>
          <a:xfrm>
            <a:off x="912672" y="1712593"/>
            <a:ext cx="11010452" cy="79995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23560" name="표 23559"/>
          <p:cNvGraphicFramePr/>
          <p:nvPr/>
        </p:nvGraphicFramePr>
        <p:xfrm>
          <a:off x="13024628" y="1712593"/>
          <a:ext cx="4367999" cy="3728331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880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976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976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스크롤 시 애니메이션 효과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GSAP라이브러리인, TwinMax와 ScrollMagic등을 이용하여 만듬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90" name="TextBox 23589"/>
          <p:cNvSpPr txBox="1"/>
          <p:nvPr/>
        </p:nvSpPr>
        <p:spPr>
          <a:xfrm>
            <a:off x="9064542" y="6055196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3591" name="TextBox 23590"/>
          <p:cNvSpPr txBox="1"/>
          <p:nvPr/>
        </p:nvSpPr>
        <p:spPr>
          <a:xfrm>
            <a:off x="11350158" y="194116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그림 2457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1000907" cy="50282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458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4582" name="그림 2458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4583" name="TextBox 2458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4584" name="표 24583"/>
          <p:cNvGraphicFramePr/>
          <p:nvPr/>
        </p:nvGraphicFramePr>
        <p:xfrm>
          <a:off x="13024628" y="1712593"/>
          <a:ext cx="4367999" cy="4761510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30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페이지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검색 기능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버튼 클릭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슬라이드 광고 재생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631" name="TextBox 24630"/>
          <p:cNvSpPr txBox="1"/>
          <p:nvPr/>
        </p:nvSpPr>
        <p:spPr>
          <a:xfrm>
            <a:off x="10216895" y="1690377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4632" name="TextBox 24631"/>
          <p:cNvSpPr txBox="1"/>
          <p:nvPr/>
        </p:nvSpPr>
        <p:spPr>
          <a:xfrm>
            <a:off x="9140733" y="1690377"/>
            <a:ext cx="457145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4633" name="TextBox 24632"/>
          <p:cNvSpPr txBox="1"/>
          <p:nvPr/>
        </p:nvSpPr>
        <p:spPr>
          <a:xfrm>
            <a:off x="8174141" y="247444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4634" name="TextBox 24633"/>
          <p:cNvSpPr txBox="1"/>
          <p:nvPr/>
        </p:nvSpPr>
        <p:spPr>
          <a:xfrm>
            <a:off x="9702592" y="426484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그림 2560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1016815" cy="84566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5605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5606" name="그림 2560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7" name="TextBox 25606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5608" name="표 25607"/>
          <p:cNvGraphicFramePr/>
          <p:nvPr/>
        </p:nvGraphicFramePr>
        <p:xfrm>
          <a:off x="13024628" y="1712593"/>
          <a:ext cx="4367999" cy="356319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723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723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각 도서 별로 방문횟수를 카운트하여, 가장 많은 사용자들이 본 순서대로 정렬하여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723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전체 도서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638" name="TextBox 25637"/>
          <p:cNvSpPr txBox="1"/>
          <p:nvPr/>
        </p:nvSpPr>
        <p:spPr>
          <a:xfrm>
            <a:off x="2055424" y="1482457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5639" name="TextBox 25638"/>
          <p:cNvSpPr txBox="1"/>
          <p:nvPr/>
        </p:nvSpPr>
        <p:spPr>
          <a:xfrm>
            <a:off x="2055424" y="4807674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그림 26627"/>
          <p:cNvPicPr>
            <a:picLocks noChangeAspect="1"/>
          </p:cNvPicPr>
          <p:nvPr/>
        </p:nvPicPr>
        <p:blipFill rotWithShape="1">
          <a:blip r:embed="rId3">
            <a:lum/>
          </a:blip>
          <a:srcRect r="5230" b="23410"/>
          <a:stretch>
            <a:fillRect/>
          </a:stretch>
        </p:blipFill>
        <p:spPr>
          <a:xfrm>
            <a:off x="945995" y="1712593"/>
            <a:ext cx="10929517" cy="62472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662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6630" name="그림 2662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631" name="TextBox 2663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6632" name="표 26631"/>
          <p:cNvGraphicFramePr/>
          <p:nvPr/>
        </p:nvGraphicFramePr>
        <p:xfrm>
          <a:off x="13024628" y="1712593"/>
          <a:ext cx="4367999" cy="4798185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549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34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전체, 제목, 작가 분류로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나뉘어 검색,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검색 후에도 검색한 단어와 분류가 날라가지 않고, 새로 불러오는 페이지에도 유지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34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검색한 결과를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662" name="그림 2666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969659" y="1482457"/>
            <a:ext cx="2980767" cy="2363369"/>
          </a:xfrm>
          <a:prstGeom prst="rect">
            <a:avLst/>
          </a:prstGeom>
          <a:noFill/>
          <a:ln w="9544" cap="flat" cmpd="sng" algn="ctr">
            <a:solidFill>
              <a:srgbClr val="D0D8E8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663" name="TextBox 26662"/>
          <p:cNvSpPr txBox="1"/>
          <p:nvPr/>
        </p:nvSpPr>
        <p:spPr>
          <a:xfrm>
            <a:off x="3350614" y="169674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6664" name="TextBox 26663"/>
          <p:cNvSpPr txBox="1"/>
          <p:nvPr/>
        </p:nvSpPr>
        <p:spPr>
          <a:xfrm>
            <a:off x="3152182" y="3631543"/>
            <a:ext cx="455526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그림 27651"/>
          <p:cNvPicPr>
            <a:picLocks noChangeAspect="1"/>
          </p:cNvPicPr>
          <p:nvPr/>
        </p:nvPicPr>
        <p:blipFill rotWithShape="1">
          <a:blip r:embed="rId3">
            <a:lum/>
          </a:blip>
          <a:srcRect r="1560"/>
          <a:stretch>
            <a:fillRect/>
          </a:stretch>
        </p:blipFill>
        <p:spPr>
          <a:xfrm>
            <a:off x="912672" y="1696741"/>
            <a:ext cx="11040594" cy="7177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765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7654" name="그림 2765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7655" name="TextBox 2765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7656" name="표 27655"/>
          <p:cNvGraphicFramePr/>
          <p:nvPr/>
        </p:nvGraphicFramePr>
        <p:xfrm>
          <a:off x="13024628" y="1712593"/>
          <a:ext cx="4367999" cy="7695821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405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이메일(아이디) 입력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정보가 틀리는 등 여러 상황에도 현재 페이지의 정보를 날리지 않고, 서블릿을 통해 정보를 주고 받기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패스워드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 또는 패스워드 찾기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로그인, 로그아웃 후엔 이전페이지로만 돌아감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페이지로 이동하기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10" name="TextBox 27709"/>
          <p:cNvSpPr txBox="1"/>
          <p:nvPr/>
        </p:nvSpPr>
        <p:spPr>
          <a:xfrm>
            <a:off x="8991533" y="460924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1" name="TextBox 27710"/>
          <p:cNvSpPr txBox="1"/>
          <p:nvPr/>
        </p:nvSpPr>
        <p:spPr>
          <a:xfrm>
            <a:off x="9024856" y="514096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2" name="TextBox 27711"/>
          <p:cNvSpPr txBox="1"/>
          <p:nvPr/>
        </p:nvSpPr>
        <p:spPr>
          <a:xfrm>
            <a:off x="9448678" y="5588562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6" name="TextBox 27715"/>
          <p:cNvSpPr txBox="1"/>
          <p:nvPr/>
        </p:nvSpPr>
        <p:spPr>
          <a:xfrm>
            <a:off x="8991533" y="604883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7" name="TextBox 27716"/>
          <p:cNvSpPr txBox="1"/>
          <p:nvPr/>
        </p:nvSpPr>
        <p:spPr>
          <a:xfrm>
            <a:off x="8991533" y="654722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그림 2867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0985055" cy="60948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867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8678" name="그림 2867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8679" name="TextBox 2867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8680" name="표 28679"/>
          <p:cNvGraphicFramePr/>
          <p:nvPr/>
        </p:nvGraphicFramePr>
        <p:xfrm>
          <a:off x="13024628" y="1712593"/>
          <a:ext cx="4367999" cy="741634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38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겹치는 이름이 있을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사용 불가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겹치는 이메일이 있을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사용 불가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하려는 아이디가 겹치는 등 여러 상황에도 현재 페이지의 정보를 주고 받기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최소 6자리 비밀번호 사용하기 및 영문 포함하기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핸드폰 번호에 (-)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포함되게 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모든 빈칸에 기입 시 가입 성공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734" name="TextBox 28733"/>
          <p:cNvSpPr txBox="1"/>
          <p:nvPr/>
        </p:nvSpPr>
        <p:spPr>
          <a:xfrm>
            <a:off x="9064542" y="2374477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35" name="TextBox 28734"/>
          <p:cNvSpPr txBox="1"/>
          <p:nvPr/>
        </p:nvSpPr>
        <p:spPr>
          <a:xfrm>
            <a:off x="9064542" y="3007783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36" name="TextBox 28735"/>
          <p:cNvSpPr txBox="1"/>
          <p:nvPr/>
        </p:nvSpPr>
        <p:spPr>
          <a:xfrm>
            <a:off x="9064542" y="3576005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40" name="TextBox 28739"/>
          <p:cNvSpPr txBox="1"/>
          <p:nvPr/>
        </p:nvSpPr>
        <p:spPr>
          <a:xfrm>
            <a:off x="9064542" y="4760062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41" name="TextBox 28740"/>
          <p:cNvSpPr txBox="1"/>
          <p:nvPr/>
        </p:nvSpPr>
        <p:spPr>
          <a:xfrm>
            <a:off x="8912160" y="628376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그림 27651"/>
          <p:cNvPicPr>
            <a:picLocks noChangeAspect="1"/>
          </p:cNvPicPr>
          <p:nvPr/>
        </p:nvPicPr>
        <p:blipFill rotWithShape="1">
          <a:blip r:embed="rId3">
            <a:lum/>
          </a:blip>
          <a:srcRect r="1560"/>
          <a:stretch>
            <a:fillRect/>
          </a:stretch>
        </p:blipFill>
        <p:spPr>
          <a:xfrm>
            <a:off x="912672" y="1696741"/>
            <a:ext cx="11040594" cy="7177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765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7654" name="그림 2765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7655" name="TextBox 2765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7656" name="표 27655"/>
          <p:cNvGraphicFramePr/>
          <p:nvPr/>
        </p:nvGraphicFramePr>
        <p:xfrm>
          <a:off x="13024628" y="1712593"/>
          <a:ext cx="4367999" cy="7695821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405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이메일(아이디) 입력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정보가 틀리는 등 여러 상황에도 현재 페이지의 정보를 날리지 않고, 서블릿을 통해 정보를 주고 받기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패스워드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 또는 패스워드 찾기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로그인, 로그아웃 후엔 이전페이지로만 돌아감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페이지로 이동하기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10" name="TextBox 27709"/>
          <p:cNvSpPr txBox="1"/>
          <p:nvPr/>
        </p:nvSpPr>
        <p:spPr>
          <a:xfrm>
            <a:off x="8991533" y="460924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1" name="TextBox 27710"/>
          <p:cNvSpPr txBox="1"/>
          <p:nvPr/>
        </p:nvSpPr>
        <p:spPr>
          <a:xfrm>
            <a:off x="9024856" y="514096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2" name="TextBox 27711"/>
          <p:cNvSpPr txBox="1"/>
          <p:nvPr/>
        </p:nvSpPr>
        <p:spPr>
          <a:xfrm>
            <a:off x="9448678" y="5588562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6" name="TextBox 27715"/>
          <p:cNvSpPr txBox="1"/>
          <p:nvPr/>
        </p:nvSpPr>
        <p:spPr>
          <a:xfrm>
            <a:off x="8991533" y="604883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7" name="TextBox 27716"/>
          <p:cNvSpPr txBox="1"/>
          <p:nvPr/>
        </p:nvSpPr>
        <p:spPr>
          <a:xfrm>
            <a:off x="8991533" y="654722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그림 2969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0964403" cy="69329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970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9702" name="그림 2970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9703" name="TextBox 2970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9704" name="표 29703"/>
          <p:cNvGraphicFramePr/>
          <p:nvPr/>
        </p:nvGraphicFramePr>
        <p:xfrm>
          <a:off x="13024628" y="1712593"/>
          <a:ext cx="4367999" cy="342518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38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 수량의 값은 1이하의 값을 넣을 수 없으나 1 이상 재고 이하이어야 함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로그인을 해야만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바로 구매 가능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734" name="그림 2973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721939" y="6479019"/>
            <a:ext cx="2960170" cy="1503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9735" name="TextBox 29734"/>
          <p:cNvSpPr txBox="1"/>
          <p:nvPr/>
        </p:nvSpPr>
        <p:spPr>
          <a:xfrm>
            <a:off x="6385357" y="643135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9736" name="TextBox 29735"/>
          <p:cNvSpPr txBox="1"/>
          <p:nvPr/>
        </p:nvSpPr>
        <p:spPr>
          <a:xfrm>
            <a:off x="11034287" y="624882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29737" name="그림 29736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967869" y="6358341"/>
            <a:ext cx="2998238" cy="14475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9738" name="그림 29737"/>
          <p:cNvPicPr>
            <a:picLocks noChangeAspect="1"/>
          </p:cNvPicPr>
          <p:nvPr/>
        </p:nvPicPr>
        <p:blipFill rotWithShape="1">
          <a:blip r:embed="rId7">
            <a:lum/>
          </a:blip>
          <a:srcRect l="14580" t="45940" r="31050" b="8590"/>
          <a:stretch>
            <a:fillRect/>
          </a:stretch>
        </p:blipFill>
        <p:spPr>
          <a:xfrm>
            <a:off x="5966335" y="6845628"/>
            <a:ext cx="1026930" cy="3809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9739" name="그림 29738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967869" y="6386920"/>
            <a:ext cx="2903013" cy="13904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0725" name="그림 307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0726" name="TextBox 30725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0727" name="표 30726"/>
          <p:cNvGraphicFramePr/>
          <p:nvPr/>
        </p:nvGraphicFramePr>
        <p:xfrm>
          <a:off x="13024628" y="1712593"/>
          <a:ext cx="4367999" cy="5483848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후에 리뷰 작성 가능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댓글 작성, 별점, 좋아요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등의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작성 후 페이지를 처음부터 불러오는(새 페이지) 하는 것이 아닌, 자동으로 새로 고침되며, 페이지에 반영 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64" name="그림 3076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2672" y="1712593"/>
            <a:ext cx="10977130" cy="57901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765" name="TextBox 30764"/>
          <p:cNvSpPr txBox="1"/>
          <p:nvPr/>
        </p:nvSpPr>
        <p:spPr>
          <a:xfrm>
            <a:off x="3502996" y="5886962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0766" name="TextBox 30765"/>
          <p:cNvSpPr txBox="1"/>
          <p:nvPr/>
        </p:nvSpPr>
        <p:spPr>
          <a:xfrm>
            <a:off x="11342177" y="5886962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0767" name="TextBox 30766"/>
          <p:cNvSpPr txBox="1"/>
          <p:nvPr/>
        </p:nvSpPr>
        <p:spPr>
          <a:xfrm>
            <a:off x="11172379" y="2931592"/>
            <a:ext cx="455526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8090024" y="3591857"/>
            <a:ext cx="4291809" cy="2336354"/>
            <a:chOff x="8090024" y="3591857"/>
            <a:chExt cx="4291809" cy="2336354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090024" y="3591857"/>
              <a:ext cx="4291809" cy="23363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8994715" y="3282349"/>
            <a:ext cx="2482428" cy="609471"/>
            <a:chOff x="8994715" y="3282349"/>
            <a:chExt cx="2482428" cy="609471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994715" y="3282349"/>
              <a:ext cx="2482428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12635803" y="3591857"/>
            <a:ext cx="4291809" cy="2336354"/>
            <a:chOff x="12635803" y="3591857"/>
            <a:chExt cx="4291809" cy="233635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2635803" y="3591857"/>
              <a:ext cx="4291809" cy="23363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4" name="Group 4"/>
          <p:cNvGrpSpPr/>
          <p:nvPr/>
        </p:nvGrpSpPr>
        <p:grpSpPr>
          <a:xfrm>
            <a:off x="13540494" y="3282349"/>
            <a:ext cx="2482372" cy="609471"/>
            <a:chOff x="13540494" y="3282349"/>
            <a:chExt cx="2482372" cy="609471"/>
          </a:xfrm>
        </p:grpSpPr>
        <p:pic>
          <p:nvPicPr>
            <p:cNvPr id="6155" name="그림 615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40494" y="3282349"/>
              <a:ext cx="2482372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6" name="Group 5"/>
          <p:cNvGrpSpPr/>
          <p:nvPr/>
        </p:nvGrpSpPr>
        <p:grpSpPr>
          <a:xfrm>
            <a:off x="8070990" y="6631344"/>
            <a:ext cx="4290190" cy="2337972"/>
            <a:chOff x="8070990" y="6631344"/>
            <a:chExt cx="4290190" cy="2337972"/>
          </a:xfrm>
        </p:grpSpPr>
        <p:pic>
          <p:nvPicPr>
            <p:cNvPr id="6157" name="그림 615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070990" y="6631344"/>
              <a:ext cx="4290190" cy="23379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8" name="Group 6"/>
          <p:cNvGrpSpPr/>
          <p:nvPr/>
        </p:nvGrpSpPr>
        <p:grpSpPr>
          <a:xfrm>
            <a:off x="8975681" y="6320273"/>
            <a:ext cx="2480809" cy="609471"/>
            <a:chOff x="8975681" y="6320273"/>
            <a:chExt cx="2480809" cy="609471"/>
          </a:xfrm>
        </p:grpSpPr>
        <p:pic>
          <p:nvPicPr>
            <p:cNvPr id="6159" name="그림 615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975681" y="6320273"/>
              <a:ext cx="2480809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60" name="Group 7"/>
          <p:cNvGrpSpPr/>
          <p:nvPr/>
        </p:nvGrpSpPr>
        <p:grpSpPr>
          <a:xfrm>
            <a:off x="12616714" y="6631344"/>
            <a:ext cx="4290246" cy="2337972"/>
            <a:chOff x="12616714" y="6631344"/>
            <a:chExt cx="4290246" cy="2337972"/>
          </a:xfrm>
        </p:grpSpPr>
        <p:pic>
          <p:nvPicPr>
            <p:cNvPr id="6164" name="그림 616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2616714" y="6631344"/>
              <a:ext cx="4290246" cy="23379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65" name="Group 8"/>
          <p:cNvGrpSpPr/>
          <p:nvPr/>
        </p:nvGrpSpPr>
        <p:grpSpPr>
          <a:xfrm>
            <a:off x="13519841" y="6320273"/>
            <a:ext cx="2482428" cy="609471"/>
            <a:chOff x="13519841" y="6320273"/>
            <a:chExt cx="2482428" cy="609471"/>
          </a:xfrm>
        </p:grpSpPr>
        <p:pic>
          <p:nvPicPr>
            <p:cNvPr id="6166" name="그림 616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19841" y="6320273"/>
              <a:ext cx="2482428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67" name="그림 6166"/>
          <p:cNvPicPr>
            <a:picLocks noChangeAspect="1"/>
          </p:cNvPicPr>
          <p:nvPr/>
        </p:nvPicPr>
        <p:blipFill rotWithShape="1">
          <a:blip r:embed="rId5">
            <a:lum/>
          </a:blip>
          <a:srcRect t="10390" r="32860" b="47540"/>
          <a:stretch>
            <a:fillRect/>
          </a:stretch>
        </p:blipFill>
        <p:spPr>
          <a:xfrm>
            <a:off x="7617026" y="1518962"/>
            <a:ext cx="323797" cy="3460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68" name="Group 9"/>
          <p:cNvGrpSpPr/>
          <p:nvPr/>
        </p:nvGrpSpPr>
        <p:grpSpPr>
          <a:xfrm>
            <a:off x="445982" y="6755148"/>
            <a:ext cx="3712535" cy="531717"/>
            <a:chOff x="420585" y="6755148"/>
            <a:chExt cx="3737932" cy="582512"/>
          </a:xfrm>
        </p:grpSpPr>
        <p:grpSp>
          <p:nvGrpSpPr>
            <p:cNvPr id="6169" name="Group 9"/>
            <p:cNvGrpSpPr/>
            <p:nvPr/>
          </p:nvGrpSpPr>
          <p:grpSpPr>
            <a:xfrm>
              <a:off x="2512570" y="6755148"/>
              <a:ext cx="1645947" cy="482542"/>
              <a:chOff x="2512570" y="6755148"/>
              <a:chExt cx="1645947" cy="482542"/>
            </a:xfrm>
          </p:grpSpPr>
          <p:pic>
            <p:nvPicPr>
              <p:cNvPr id="6170" name="그림 6169"/>
              <p:cNvPicPr>
                <a:picLocks noChangeAspect="1"/>
              </p:cNvPicPr>
              <p:nvPr/>
            </p:nvPicPr>
            <p:blipFill rotWithShape="1">
              <a:blip r:embed="rId6">
                <a:lum/>
              </a:blip>
              <a:stretch>
                <a:fillRect/>
              </a:stretch>
            </p:blipFill>
            <p:spPr>
              <a:xfrm>
                <a:off x="2512570" y="6755148"/>
                <a:ext cx="1645947" cy="4825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6171" name="그림 6170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20585" y="7028152"/>
              <a:ext cx="2071332" cy="30950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72" name="Group 10"/>
          <p:cNvGrpSpPr/>
          <p:nvPr/>
        </p:nvGrpSpPr>
        <p:grpSpPr>
          <a:xfrm>
            <a:off x="5334592" y="4079144"/>
            <a:ext cx="1042838" cy="482486"/>
            <a:chOff x="5334592" y="4079144"/>
            <a:chExt cx="1042838" cy="482486"/>
          </a:xfrm>
        </p:grpSpPr>
        <p:pic>
          <p:nvPicPr>
            <p:cNvPr id="6173" name="그림 6172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5334592" y="4079144"/>
              <a:ext cx="1042838" cy="4824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74" name="그림 6173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490126" y="4023550"/>
            <a:ext cx="1220561" cy="3333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75" name="Group 11"/>
          <p:cNvGrpSpPr/>
          <p:nvPr/>
        </p:nvGrpSpPr>
        <p:grpSpPr>
          <a:xfrm>
            <a:off x="1977670" y="4079144"/>
            <a:ext cx="1042782" cy="482486"/>
            <a:chOff x="1977670" y="4079144"/>
            <a:chExt cx="1042782" cy="482486"/>
          </a:xfrm>
        </p:grpSpPr>
        <p:pic>
          <p:nvPicPr>
            <p:cNvPr id="6176" name="그림 6175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1977670" y="4079144"/>
              <a:ext cx="1042782" cy="4824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80" name="그림 6179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77736" y="4015624"/>
            <a:ext cx="1280900" cy="3095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81" name="Group 12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6182" name="그림 6181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83" name="Group 13"/>
          <p:cNvGrpSpPr/>
          <p:nvPr/>
        </p:nvGrpSpPr>
        <p:grpSpPr>
          <a:xfrm>
            <a:off x="1584045" y="4450554"/>
            <a:ext cx="2569671" cy="1134826"/>
            <a:chOff x="1584045" y="4450554"/>
            <a:chExt cx="2569671" cy="1134826"/>
          </a:xfrm>
        </p:grpSpPr>
        <p:pic>
          <p:nvPicPr>
            <p:cNvPr id="6184" name="그림 6183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1584045" y="4450554"/>
              <a:ext cx="2569671" cy="113482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85" name="Group 14"/>
          <p:cNvGrpSpPr/>
          <p:nvPr/>
        </p:nvGrpSpPr>
        <p:grpSpPr>
          <a:xfrm>
            <a:off x="2837930" y="5567909"/>
            <a:ext cx="2569671" cy="1123774"/>
            <a:chOff x="2837930" y="5567909"/>
            <a:chExt cx="2569671" cy="1123774"/>
          </a:xfrm>
        </p:grpSpPr>
        <p:pic>
          <p:nvPicPr>
            <p:cNvPr id="6186" name="그림 6185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2837930" y="5567909"/>
              <a:ext cx="2569671" cy="11237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87" name="Group 15"/>
          <p:cNvGrpSpPr/>
          <p:nvPr/>
        </p:nvGrpSpPr>
        <p:grpSpPr>
          <a:xfrm>
            <a:off x="4521945" y="4114030"/>
            <a:ext cx="1761824" cy="1650691"/>
            <a:chOff x="4521945" y="4114030"/>
            <a:chExt cx="1761824" cy="1650691"/>
          </a:xfrm>
        </p:grpSpPr>
        <p:pic>
          <p:nvPicPr>
            <p:cNvPr id="6188" name="그림 6187"/>
            <p:cNvPicPr>
              <a:picLocks noChangeAspect="1"/>
            </p:cNvPicPr>
            <p:nvPr/>
          </p:nvPicPr>
          <p:blipFill rotWithShape="1">
            <a:blip r:embed="rId15">
              <a:lum/>
            </a:blip>
            <a:stretch>
              <a:fillRect/>
            </a:stretch>
          </p:blipFill>
          <p:spPr>
            <a:xfrm>
              <a:off x="4521945" y="4114030"/>
              <a:ext cx="1761824" cy="16506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89" name="TextBox 6188"/>
          <p:cNvSpPr txBox="1"/>
          <p:nvPr/>
        </p:nvSpPr>
        <p:spPr>
          <a:xfrm>
            <a:off x="0" y="9544"/>
            <a:ext cx="2837930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1-1 개발 목적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6190" name="TextBox 6189"/>
          <p:cNvSpPr txBox="1"/>
          <p:nvPr/>
        </p:nvSpPr>
        <p:spPr>
          <a:xfrm>
            <a:off x="2125252" y="1338001"/>
            <a:ext cx="3428368" cy="1261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개발 목적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Develop Purpose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6191" name="TextBox 6190"/>
          <p:cNvSpPr txBox="1"/>
          <p:nvPr/>
        </p:nvSpPr>
        <p:spPr>
          <a:xfrm>
            <a:off x="1318968" y="8021759"/>
            <a:ext cx="5042555" cy="492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[ 인터넷 서점 별 홈페이지 강점 ]</a:t>
            </a:r>
            <a:endParaRPr kumimoji="1" lang="ko-KR" altLang="en-US" sz="2500" b="0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2" name="TextBox 6191"/>
          <p:cNvSpPr txBox="1"/>
          <p:nvPr/>
        </p:nvSpPr>
        <p:spPr>
          <a:xfrm>
            <a:off x="8001106" y="1326894"/>
            <a:ext cx="8756653" cy="10142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262626">
                    <a:alpha val="100000"/>
                  </a:srgbClr>
                </a:solidFill>
                <a:latin typeface="Noto Sans KR"/>
              </a:rPr>
              <a:t>방대한 데이터 관리 + 디테일 DB구축 + 기본적 쇼핑몰 기능 구축</a:t>
            </a:r>
          </a:p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262626">
                    <a:alpha val="100000"/>
                  </a:srgbClr>
                </a:solidFill>
                <a:latin typeface="Noto Sans KR"/>
              </a:rPr>
              <a:t>+ 관리자 기능을 구현할 수 있는 프로그램을 개발하고자 기획</a:t>
            </a:r>
            <a:endParaRPr kumimoji="0" lang="ko-KR" altLang="en-US" sz="2000" b="1" i="0">
              <a:solidFill>
                <a:srgbClr val="262626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6" name="TextBox 6195"/>
          <p:cNvSpPr txBox="1"/>
          <p:nvPr/>
        </p:nvSpPr>
        <p:spPr>
          <a:xfrm>
            <a:off x="8994715" y="3391863"/>
            <a:ext cx="246177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방대한 데이터 보유 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7" name="TextBox 6196"/>
          <p:cNvSpPr txBox="1"/>
          <p:nvPr/>
        </p:nvSpPr>
        <p:spPr>
          <a:xfrm>
            <a:off x="8994715" y="6453622"/>
            <a:ext cx="246177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이용 용의성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8" name="TextBox 6197"/>
          <p:cNvSpPr txBox="1"/>
          <p:nvPr/>
        </p:nvSpPr>
        <p:spPr>
          <a:xfrm>
            <a:off x="13540494" y="6421861"/>
            <a:ext cx="246177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관리자 편의성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9" name="TextBox 6198"/>
          <p:cNvSpPr txBox="1"/>
          <p:nvPr/>
        </p:nvSpPr>
        <p:spPr>
          <a:xfrm>
            <a:off x="13540494" y="3385500"/>
            <a:ext cx="2482372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효율적인 데이터 관리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0" name="TextBox 6199"/>
          <p:cNvSpPr txBox="1"/>
          <p:nvPr/>
        </p:nvSpPr>
        <p:spPr>
          <a:xfrm>
            <a:off x="8623305" y="4490240"/>
            <a:ext cx="3558534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대량의 데이터를 가지고 다룰 수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있는 프로그램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1" name="TextBox 6200"/>
          <p:cNvSpPr txBox="1"/>
          <p:nvPr/>
        </p:nvSpPr>
        <p:spPr>
          <a:xfrm>
            <a:off x="12915114" y="4490240"/>
            <a:ext cx="3694683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많은 데이터를 효과적으로 조회,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생성 할 수 있는 테이블 설계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2" name="TextBox 6201"/>
          <p:cNvSpPr txBox="1"/>
          <p:nvPr/>
        </p:nvSpPr>
        <p:spPr>
          <a:xfrm>
            <a:off x="8454900" y="7524983"/>
            <a:ext cx="3726940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고객들이 기본적으로 사용하는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쇼핑몰 기능 구축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3" name="TextBox 6202"/>
          <p:cNvSpPr txBox="1"/>
          <p:nvPr/>
        </p:nvSpPr>
        <p:spPr>
          <a:xfrm>
            <a:off x="13246837" y="7477371"/>
            <a:ext cx="3226811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관리자 계정으로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제품 및 계정 관리 기능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그림 3174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0970766" cy="8178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174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1750" name="그림 3174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1751" name="TextBox 3175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1752" name="표 31751"/>
          <p:cNvGraphicFramePr/>
          <p:nvPr/>
        </p:nvGraphicFramePr>
        <p:xfrm>
          <a:off x="13024628" y="1712593"/>
          <a:ext cx="4367999" cy="6936164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상세 페이지에서 구매 버튼을 눌러서 갈 수 있는 상품주문 페이지 입니다.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DB에서 필요한 정보를 받아와 주문자에게 주문자 정보를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DB에서 필요한 정보를 받아와 주문자에게 배송 정보를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DB에서 필요한 정보를 받아와 주문자에게 상품 정보를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99" name="TextBox 31798"/>
          <p:cNvSpPr txBox="1"/>
          <p:nvPr/>
        </p:nvSpPr>
        <p:spPr>
          <a:xfrm>
            <a:off x="1050709" y="3044287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1800" name="TextBox 31799"/>
          <p:cNvSpPr txBox="1"/>
          <p:nvPr/>
        </p:nvSpPr>
        <p:spPr>
          <a:xfrm>
            <a:off x="593619" y="4191840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1801" name="TextBox 31800"/>
          <p:cNvSpPr txBox="1"/>
          <p:nvPr/>
        </p:nvSpPr>
        <p:spPr>
          <a:xfrm>
            <a:off x="593619" y="5710802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1802" name="TextBox 31801"/>
          <p:cNvSpPr txBox="1"/>
          <p:nvPr/>
        </p:nvSpPr>
        <p:spPr>
          <a:xfrm>
            <a:off x="582511" y="818843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2773" name="그림 3277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2774" name="TextBox 32773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2775" name="표 32774"/>
          <p:cNvGraphicFramePr/>
          <p:nvPr/>
        </p:nvGraphicFramePr>
        <p:xfrm>
          <a:off x="13024628" y="1712593"/>
          <a:ext cx="4367999" cy="6848693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쿠폰 및 적립금 적용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제품을 확인 후 결제 수단 선택 및 적용, 미 적용 시 결제가 진행되지 않음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약관을 통과하지 못할 시, 결제가 진행되지 않음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sticky하게 만들어서 구매자가 어떤 위치에서도 볼 수 있게 해둠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 완료 후, 결제 완료페이지로 넘어감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2829" name="그림 3282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2672" y="1712593"/>
            <a:ext cx="10989800" cy="68567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2830" name="TextBox 32829"/>
          <p:cNvSpPr txBox="1"/>
          <p:nvPr/>
        </p:nvSpPr>
        <p:spPr>
          <a:xfrm>
            <a:off x="607908" y="1679270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1" name="TextBox 32830"/>
          <p:cNvSpPr txBox="1"/>
          <p:nvPr/>
        </p:nvSpPr>
        <p:spPr>
          <a:xfrm>
            <a:off x="607908" y="3488706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2" name="TextBox 32831"/>
          <p:cNvSpPr txBox="1"/>
          <p:nvPr/>
        </p:nvSpPr>
        <p:spPr>
          <a:xfrm>
            <a:off x="593619" y="6207578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6" name="TextBox 32835"/>
          <p:cNvSpPr txBox="1"/>
          <p:nvPr/>
        </p:nvSpPr>
        <p:spPr>
          <a:xfrm>
            <a:off x="7540835" y="1817362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7" name="TextBox 32836"/>
          <p:cNvSpPr txBox="1"/>
          <p:nvPr/>
        </p:nvSpPr>
        <p:spPr>
          <a:xfrm>
            <a:off x="5179084" y="7578903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그림 348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22138"/>
            <a:ext cx="10962840" cy="66948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482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4822" name="그림 3482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823" name="TextBox 3482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4824" name="표 34823"/>
          <p:cNvGraphicFramePr/>
          <p:nvPr/>
        </p:nvGraphicFramePr>
        <p:xfrm>
          <a:off x="13024627" y="1712593"/>
          <a:ext cx="4367999" cy="329183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완료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완료 문구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854" name="TextBox 34853"/>
          <p:cNvSpPr txBox="1"/>
          <p:nvPr/>
        </p:nvSpPr>
        <p:spPr>
          <a:xfrm>
            <a:off x="2436379" y="285540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4855" name="TextBox 34854"/>
          <p:cNvSpPr txBox="1"/>
          <p:nvPr/>
        </p:nvSpPr>
        <p:spPr>
          <a:xfrm>
            <a:off x="5407602" y="696943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1967" y="4303416"/>
            <a:ext cx="9641434" cy="1152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7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여기서 잠깐</a:t>
            </a:r>
            <a:r>
              <a:rPr kumimoji="0" lang="en-US" altLang="ko-KR" sz="7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57569" y="4150988"/>
            <a:ext cx="12461353" cy="17627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5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1.</a:t>
            </a:r>
            <a:r>
              <a:rPr kumimoji="0" lang="ko-KR" altLang="en-US" sz="55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 결제 페이지나 마이페이지 같은 경우엔 로그인을 해야만 들어갈 수 있다</a:t>
            </a:r>
            <a:r>
              <a:rPr kumimoji="0" lang="en-US" altLang="ko-KR" sz="55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3325" y="3541276"/>
            <a:ext cx="9641434" cy="1767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2.</a:t>
            </a:r>
            <a:r>
              <a:rPr kumimoji="0" lang="ko-KR" altLang="en-US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 로그인</a:t>
            </a:r>
            <a:r>
              <a:rPr kumimoji="0" lang="en-US" altLang="ko-KR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  <a:r>
              <a:rPr kumimoji="0" lang="ko-KR" altLang="en-US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로그아웃하면 요청했던 페이지로 돌아간다</a:t>
            </a:r>
            <a:r>
              <a:rPr kumimoji="0" lang="en-US" altLang="ko-KR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2337" y="3932088"/>
            <a:ext cx="17529220" cy="19715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200" b="1" i="0">
                <a:solidFill>
                  <a:schemeClr val="lt1"/>
                </a:solidFill>
                <a:latin typeface="Calibri"/>
              </a:rPr>
              <a:t>그럼</a:t>
            </a:r>
            <a:r>
              <a:rPr kumimoji="0" lang="en-US" altLang="ko-KR" sz="6200" b="1" i="0">
                <a:solidFill>
                  <a:schemeClr val="lt1"/>
                </a:solidFill>
                <a:latin typeface="Calibri"/>
              </a:rPr>
              <a:t>,</a:t>
            </a:r>
            <a:r>
              <a:rPr kumimoji="0" lang="ko-KR" altLang="en-US" sz="6200" b="1" i="0">
                <a:solidFill>
                  <a:schemeClr val="lt1"/>
                </a:solidFill>
                <a:latin typeface="Calibri"/>
              </a:rPr>
              <a:t> 결제 페이지에서 로그아웃하면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200" b="1" i="0">
                <a:solidFill>
                  <a:schemeClr val="lt1"/>
                </a:solidFill>
                <a:latin typeface="Calibri"/>
              </a:rPr>
              <a:t>로그인 정보가 없는 결제페이지로 가나</a:t>
            </a:r>
            <a:r>
              <a:rPr kumimoji="0" lang="en-US" altLang="ko-KR" sz="6200" b="1" i="0">
                <a:solidFill>
                  <a:schemeClr val="lt1"/>
                </a:solidFill>
                <a:latin typeface="Calibri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B4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2337" y="3932088"/>
            <a:ext cx="17529220" cy="19715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또</a:t>
            </a:r>
            <a:r>
              <a:rPr kumimoji="0" lang="en-US" altLang="ko-KR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  <a:r>
              <a:rPr kumimoji="0" lang="ko-KR" altLang="en-US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 저희 페이지를 이용한 이력이 없는 상태에서 로그인을 할경우엔 어떻게 되는가</a:t>
            </a:r>
            <a:r>
              <a:rPr kumimoji="0" lang="en-US" altLang="ko-KR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6123" y="296239"/>
            <a:ext cx="11617460" cy="50741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0978" y="3465062"/>
            <a:ext cx="1448066" cy="762140"/>
          </a:xfrm>
          <a:prstGeom prst="rect">
            <a:avLst/>
          </a:prstGeom>
          <a:noFill/>
          <a:ln w="190500">
            <a:solidFill>
              <a:srgbClr val="80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8881" y="6796302"/>
            <a:ext cx="10057252" cy="24610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123" y="5666128"/>
            <a:ext cx="17224364" cy="8474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5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저희 사이트를 거치지 않고</a:t>
            </a:r>
            <a:r>
              <a:rPr kumimoji="0" lang="en-US" altLang="ko-KR" sz="5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  <a:r>
              <a:rPr kumimoji="0" lang="ko-KR" altLang="en-US" sz="5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 로그인하는 경우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290691" y="1407284"/>
            <a:ext cx="3582058" cy="289613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/>
              <a:t>도서 소개 페이지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625671" y="1331070"/>
            <a:ext cx="3582058" cy="289613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/>
              <a:t>결제페이지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2189293" y="1331070"/>
            <a:ext cx="3582058" cy="289613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/>
              <a:t>결제완료</a:t>
            </a:r>
          </a:p>
        </p:txBody>
      </p:sp>
      <p:sp>
        <p:nvSpPr>
          <p:cNvPr id="7" name="아래쪽 화살표 6"/>
          <p:cNvSpPr/>
          <p:nvPr/>
        </p:nvSpPr>
        <p:spPr>
          <a:xfrm rot="16200000">
            <a:off x="4186822" y="2398066"/>
            <a:ext cx="3200988" cy="106699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3200"/>
          </a:p>
        </p:txBody>
      </p:sp>
      <p:sp>
        <p:nvSpPr>
          <p:cNvPr id="8" name="아래쪽 화살표 7"/>
          <p:cNvSpPr/>
          <p:nvPr/>
        </p:nvSpPr>
        <p:spPr>
          <a:xfrm rot="16200000">
            <a:off x="9674231" y="2169424"/>
            <a:ext cx="3200988" cy="106699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3">
            <a:lum/>
          </a:blip>
          <a:srcRect l="23300" t="23530" r="23800" b="22960"/>
          <a:stretch>
            <a:fillRect/>
          </a:stretch>
        </p:blipFill>
        <p:spPr>
          <a:xfrm>
            <a:off x="1064998" y="1331694"/>
            <a:ext cx="15997525" cy="88375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17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7174" name="그림 717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5" name="Group 2"/>
          <p:cNvGrpSpPr/>
          <p:nvPr/>
        </p:nvGrpSpPr>
        <p:grpSpPr>
          <a:xfrm>
            <a:off x="5083860" y="2893468"/>
            <a:ext cx="142837" cy="142837"/>
            <a:chOff x="5083860" y="2893468"/>
            <a:chExt cx="142837" cy="142837"/>
          </a:xfrm>
        </p:grpSpPr>
        <p:pic>
          <p:nvPicPr>
            <p:cNvPr id="7176" name="그림 7175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5083860" y="2893468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7" name="Group 3"/>
          <p:cNvGrpSpPr/>
          <p:nvPr/>
        </p:nvGrpSpPr>
        <p:grpSpPr>
          <a:xfrm>
            <a:off x="5155250" y="2795062"/>
            <a:ext cx="1150734" cy="339649"/>
            <a:chOff x="5155250" y="2795062"/>
            <a:chExt cx="1150734" cy="339649"/>
          </a:xfrm>
        </p:grpSpPr>
        <p:pic>
          <p:nvPicPr>
            <p:cNvPr id="7178" name="그림 7177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5155250" y="2795062"/>
              <a:ext cx="1150734" cy="33964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9" name="Group 4"/>
          <p:cNvGrpSpPr/>
          <p:nvPr/>
        </p:nvGrpSpPr>
        <p:grpSpPr>
          <a:xfrm>
            <a:off x="6291695" y="3504559"/>
            <a:ext cx="142837" cy="142837"/>
            <a:chOff x="6291695" y="3504559"/>
            <a:chExt cx="142837" cy="142837"/>
          </a:xfrm>
        </p:grpSpPr>
        <p:pic>
          <p:nvPicPr>
            <p:cNvPr id="7180" name="그림 717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6291695" y="3504559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81" name="Group 5"/>
          <p:cNvGrpSpPr/>
          <p:nvPr/>
        </p:nvGrpSpPr>
        <p:grpSpPr>
          <a:xfrm>
            <a:off x="6363141" y="3406152"/>
            <a:ext cx="987244" cy="338086"/>
            <a:chOff x="6363141" y="3406152"/>
            <a:chExt cx="987244" cy="338086"/>
          </a:xfrm>
        </p:grpSpPr>
        <p:pic>
          <p:nvPicPr>
            <p:cNvPr id="7182" name="그림 7181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6363141" y="3406152"/>
              <a:ext cx="98724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83" name="Group 6"/>
          <p:cNvGrpSpPr/>
          <p:nvPr/>
        </p:nvGrpSpPr>
        <p:grpSpPr>
          <a:xfrm>
            <a:off x="7350386" y="4126756"/>
            <a:ext cx="142837" cy="142837"/>
            <a:chOff x="7350386" y="4126756"/>
            <a:chExt cx="142837" cy="142837"/>
          </a:xfrm>
        </p:grpSpPr>
        <p:pic>
          <p:nvPicPr>
            <p:cNvPr id="7184" name="그림 7183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350386" y="4126756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88" name="Group 7"/>
          <p:cNvGrpSpPr/>
          <p:nvPr/>
        </p:nvGrpSpPr>
        <p:grpSpPr>
          <a:xfrm>
            <a:off x="7407487" y="4029913"/>
            <a:ext cx="1566574" cy="338086"/>
            <a:chOff x="7407487" y="4029913"/>
            <a:chExt cx="1566574" cy="338086"/>
          </a:xfrm>
        </p:grpSpPr>
        <p:pic>
          <p:nvPicPr>
            <p:cNvPr id="7189" name="그림 7188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7407487" y="4029913"/>
              <a:ext cx="156657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0" name="Group 8"/>
          <p:cNvGrpSpPr/>
          <p:nvPr/>
        </p:nvGrpSpPr>
        <p:grpSpPr>
          <a:xfrm>
            <a:off x="7051986" y="4656856"/>
            <a:ext cx="1922076" cy="339705"/>
            <a:chOff x="7051986" y="4656856"/>
            <a:chExt cx="1922076" cy="339705"/>
          </a:xfrm>
        </p:grpSpPr>
        <p:pic>
          <p:nvPicPr>
            <p:cNvPr id="7191" name="그림 7190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051986" y="4656856"/>
              <a:ext cx="1922076" cy="339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2" name="Group 9"/>
          <p:cNvGrpSpPr/>
          <p:nvPr/>
        </p:nvGrpSpPr>
        <p:grpSpPr>
          <a:xfrm>
            <a:off x="7051986" y="4763244"/>
            <a:ext cx="142837" cy="142837"/>
            <a:chOff x="7051986" y="4763244"/>
            <a:chExt cx="142837" cy="142837"/>
          </a:xfrm>
        </p:grpSpPr>
        <p:pic>
          <p:nvPicPr>
            <p:cNvPr id="7193" name="그림 7192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051986" y="4763244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4" name="Group 10"/>
          <p:cNvGrpSpPr/>
          <p:nvPr/>
        </p:nvGrpSpPr>
        <p:grpSpPr>
          <a:xfrm>
            <a:off x="7721796" y="5963153"/>
            <a:ext cx="142837" cy="142837"/>
            <a:chOff x="7721796" y="5963153"/>
            <a:chExt cx="142837" cy="142837"/>
          </a:xfrm>
        </p:grpSpPr>
        <p:pic>
          <p:nvPicPr>
            <p:cNvPr id="7195" name="그림 719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721796" y="5963153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6" name="Group 11"/>
          <p:cNvGrpSpPr/>
          <p:nvPr/>
        </p:nvGrpSpPr>
        <p:grpSpPr>
          <a:xfrm>
            <a:off x="7793186" y="5864747"/>
            <a:ext cx="3134767" cy="338086"/>
            <a:chOff x="7793186" y="5864747"/>
            <a:chExt cx="3134767" cy="338086"/>
          </a:xfrm>
        </p:grpSpPr>
        <p:pic>
          <p:nvPicPr>
            <p:cNvPr id="7197" name="그림 7196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7793186" y="5864747"/>
              <a:ext cx="3134767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8" name="Group 12"/>
          <p:cNvGrpSpPr/>
          <p:nvPr/>
        </p:nvGrpSpPr>
        <p:grpSpPr>
          <a:xfrm>
            <a:off x="8974062" y="6617055"/>
            <a:ext cx="142892" cy="142892"/>
            <a:chOff x="8974062" y="6617055"/>
            <a:chExt cx="142892" cy="142892"/>
          </a:xfrm>
        </p:grpSpPr>
        <p:pic>
          <p:nvPicPr>
            <p:cNvPr id="7199" name="그림 719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8974062" y="6617055"/>
              <a:ext cx="142892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0" name="Group 13"/>
          <p:cNvGrpSpPr/>
          <p:nvPr/>
        </p:nvGrpSpPr>
        <p:grpSpPr>
          <a:xfrm>
            <a:off x="9045509" y="6520268"/>
            <a:ext cx="4758444" cy="338086"/>
            <a:chOff x="9045509" y="6520268"/>
            <a:chExt cx="4758444" cy="338086"/>
          </a:xfrm>
        </p:grpSpPr>
        <p:pic>
          <p:nvPicPr>
            <p:cNvPr id="7204" name="그림 7203"/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9045509" y="6520268"/>
              <a:ext cx="475844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5" name="Group 14"/>
          <p:cNvGrpSpPr/>
          <p:nvPr/>
        </p:nvGrpSpPr>
        <p:grpSpPr>
          <a:xfrm>
            <a:off x="10847019" y="5334592"/>
            <a:ext cx="142837" cy="142892"/>
            <a:chOff x="10847019" y="5334592"/>
            <a:chExt cx="142837" cy="142892"/>
          </a:xfrm>
        </p:grpSpPr>
        <p:pic>
          <p:nvPicPr>
            <p:cNvPr id="7206" name="그림 7205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0847019" y="5334592"/>
              <a:ext cx="142837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7" name="Group 15"/>
          <p:cNvGrpSpPr/>
          <p:nvPr/>
        </p:nvGrpSpPr>
        <p:grpSpPr>
          <a:xfrm>
            <a:off x="10904120" y="5236185"/>
            <a:ext cx="1965000" cy="339705"/>
            <a:chOff x="10904120" y="5236185"/>
            <a:chExt cx="1965000" cy="339705"/>
          </a:xfrm>
        </p:grpSpPr>
        <p:pic>
          <p:nvPicPr>
            <p:cNvPr id="7208" name="그림 7207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10904120" y="5236185"/>
              <a:ext cx="1965000" cy="339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9" name="Group 16"/>
          <p:cNvGrpSpPr/>
          <p:nvPr/>
        </p:nvGrpSpPr>
        <p:grpSpPr>
          <a:xfrm>
            <a:off x="10810515" y="7851906"/>
            <a:ext cx="142837" cy="142892"/>
            <a:chOff x="10810515" y="7851906"/>
            <a:chExt cx="142837" cy="142892"/>
          </a:xfrm>
        </p:grpSpPr>
        <p:pic>
          <p:nvPicPr>
            <p:cNvPr id="7210" name="그림 720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0810515" y="7851906"/>
              <a:ext cx="142837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11" name="Group 17"/>
          <p:cNvGrpSpPr/>
          <p:nvPr/>
        </p:nvGrpSpPr>
        <p:grpSpPr>
          <a:xfrm>
            <a:off x="10881905" y="7753500"/>
            <a:ext cx="3898184" cy="338086"/>
            <a:chOff x="10881905" y="7753500"/>
            <a:chExt cx="3898184" cy="338086"/>
          </a:xfrm>
        </p:grpSpPr>
        <p:pic>
          <p:nvPicPr>
            <p:cNvPr id="7212" name="그림 7211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10881905" y="7753500"/>
              <a:ext cx="389818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13" name="Group 18"/>
          <p:cNvGrpSpPr/>
          <p:nvPr/>
        </p:nvGrpSpPr>
        <p:grpSpPr>
          <a:xfrm>
            <a:off x="12848467" y="7196385"/>
            <a:ext cx="142837" cy="142892"/>
            <a:chOff x="12848467" y="7196385"/>
            <a:chExt cx="142837" cy="142892"/>
          </a:xfrm>
        </p:grpSpPr>
        <p:pic>
          <p:nvPicPr>
            <p:cNvPr id="7214" name="그림 7213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2848467" y="7196385"/>
              <a:ext cx="142837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15" name="Group 19"/>
          <p:cNvGrpSpPr/>
          <p:nvPr/>
        </p:nvGrpSpPr>
        <p:grpSpPr>
          <a:xfrm>
            <a:off x="12919914" y="7097979"/>
            <a:ext cx="2720434" cy="338086"/>
            <a:chOff x="12919914" y="7097979"/>
            <a:chExt cx="2720434" cy="338086"/>
          </a:xfrm>
        </p:grpSpPr>
        <p:pic>
          <p:nvPicPr>
            <p:cNvPr id="7216" name="그림 7215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12919914" y="7097979"/>
              <a:ext cx="272043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20" name="Group 20"/>
          <p:cNvGrpSpPr/>
          <p:nvPr/>
        </p:nvGrpSpPr>
        <p:grpSpPr>
          <a:xfrm>
            <a:off x="15640349" y="8396351"/>
            <a:ext cx="142892" cy="142837"/>
            <a:chOff x="15640349" y="8396351"/>
            <a:chExt cx="142892" cy="142837"/>
          </a:xfrm>
        </p:grpSpPr>
        <p:pic>
          <p:nvPicPr>
            <p:cNvPr id="7221" name="그림 72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5640349" y="8396351"/>
              <a:ext cx="142892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22" name="Group 21"/>
          <p:cNvGrpSpPr/>
          <p:nvPr/>
        </p:nvGrpSpPr>
        <p:grpSpPr>
          <a:xfrm>
            <a:off x="15711795" y="8297944"/>
            <a:ext cx="985681" cy="339649"/>
            <a:chOff x="15711795" y="8297944"/>
            <a:chExt cx="985681" cy="339649"/>
          </a:xfrm>
        </p:grpSpPr>
        <p:pic>
          <p:nvPicPr>
            <p:cNvPr id="7223" name="그림 7222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15711795" y="8297944"/>
              <a:ext cx="985681" cy="33964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24" name="TextBox 7223"/>
          <p:cNvSpPr txBox="1"/>
          <p:nvPr/>
        </p:nvSpPr>
        <p:spPr>
          <a:xfrm>
            <a:off x="0" y="9544"/>
            <a:ext cx="4569557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1-2 프로그램 개발 일정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5845" name="그림 358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5846" name="TextBox 35845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5847" name="표 35846"/>
          <p:cNvGraphicFramePr/>
          <p:nvPr/>
        </p:nvGraphicFramePr>
        <p:xfrm>
          <a:off x="13024627" y="1712593"/>
          <a:ext cx="4367999" cy="329183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구매 시 재고가 감소하다가 재고 없음으로 빨간색으로 변환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삭제 시 페이지에서 검색조차 되지 않음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5877" name="그림 35876"/>
          <p:cNvPicPr>
            <a:picLocks noChangeAspect="1"/>
          </p:cNvPicPr>
          <p:nvPr/>
        </p:nvPicPr>
        <p:blipFill rotWithShape="1">
          <a:blip r:embed="rId4">
            <a:lum/>
          </a:blip>
          <a:srcRect b="19520"/>
          <a:stretch>
            <a:fillRect/>
          </a:stretch>
        </p:blipFill>
        <p:spPr>
          <a:xfrm>
            <a:off x="912672" y="1718956"/>
            <a:ext cx="10958096" cy="75360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5878" name="TextBox 35877"/>
          <p:cNvSpPr txBox="1"/>
          <p:nvPr/>
        </p:nvSpPr>
        <p:spPr>
          <a:xfrm>
            <a:off x="1391977" y="5353681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5879" name="TextBox 35878"/>
          <p:cNvSpPr txBox="1"/>
          <p:nvPr/>
        </p:nvSpPr>
        <p:spPr>
          <a:xfrm>
            <a:off x="1391977" y="4060110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그림 3379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03104"/>
            <a:ext cx="10970766" cy="858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2512570" y="643615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4721939" y="856932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86" y="2236513"/>
            <a:ext cx="8983329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25" y="1874382"/>
            <a:ext cx="12241333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그림 36867"/>
          <p:cNvPicPr>
            <a:picLocks noChangeAspect="1"/>
          </p:cNvPicPr>
          <p:nvPr/>
        </p:nvPicPr>
        <p:blipFill rotWithShape="1">
          <a:blip r:embed="rId3">
            <a:lum/>
          </a:blip>
          <a:srcRect l="650" b="690"/>
          <a:stretch>
            <a:fillRect/>
          </a:stretch>
        </p:blipFill>
        <p:spPr>
          <a:xfrm>
            <a:off x="912672" y="1684014"/>
            <a:ext cx="11654866" cy="71599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686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6870" name="그림 3686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6871" name="TextBox 3687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6872" name="표 36871"/>
          <p:cNvGraphicFramePr/>
          <p:nvPr/>
        </p:nvGraphicFramePr>
        <p:xfrm>
          <a:off x="13024627" y="1712593"/>
          <a:ext cx="4367999" cy="5663074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[답변대기]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1:1 고객 문의 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문의 내용에 대한 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답변 처리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문의 상태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답변 내용 작성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919" name="TextBox 36918"/>
          <p:cNvSpPr txBox="1"/>
          <p:nvPr/>
        </p:nvSpPr>
        <p:spPr>
          <a:xfrm>
            <a:off x="3807704" y="3769636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36920" name="그림 3691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264849" y="5429872"/>
            <a:ext cx="5593306" cy="31394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6921" name="TextBox 36920"/>
          <p:cNvSpPr txBox="1"/>
          <p:nvPr/>
        </p:nvSpPr>
        <p:spPr>
          <a:xfrm>
            <a:off x="3807704" y="517590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6922" name="TextBox 36921"/>
          <p:cNvSpPr txBox="1"/>
          <p:nvPr/>
        </p:nvSpPr>
        <p:spPr>
          <a:xfrm>
            <a:off x="8686825" y="5175903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6923" name="TextBox 36922"/>
          <p:cNvSpPr txBox="1"/>
          <p:nvPr/>
        </p:nvSpPr>
        <p:spPr>
          <a:xfrm>
            <a:off x="3810885" y="7151954"/>
            <a:ext cx="457145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57" y="1795525"/>
            <a:ext cx="12689071" cy="37247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479" y="3441462"/>
            <a:ext cx="5496692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43" y="1254998"/>
            <a:ext cx="12144206" cy="7468971"/>
          </a:xfrm>
          <a:prstGeom prst="rect">
            <a:avLst/>
          </a:prstGeom>
        </p:spPr>
      </p:pic>
      <p:grpSp>
        <p:nvGrpSpPr>
          <p:cNvPr id="33797" name="Group 1"/>
          <p:cNvGrpSpPr/>
          <p:nvPr/>
        </p:nvGrpSpPr>
        <p:grpSpPr>
          <a:xfrm rot="0"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4632"/>
        </p:xfrm>
        <a:graphic>
          <a:graphicData uri="http://schemas.openxmlformats.org/drawingml/2006/table">
            <a:tbl>
              <a:tblPr firstRow="1" bandRow="1"/>
              <a:tblGrid>
                <a:gridCol w="1349109"/>
                <a:gridCol w="3018890"/>
              </a:tblGrid>
              <a:tr h="920598">
                <a:tc>
                  <a:txBody>
                    <a:bodyPr vert="horz" lIns="91440" tIns="45720" rIns="91440" bIns="45720" anchor="t" anchorCtr="0"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</a:tr>
              <a:tr h="1185619"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  <a:endParaRPr kumimoji="1" lang="ko-KR" altLang="en-US" sz="18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  <a:endParaRPr kumimoji="1" lang="ko-KR" altLang="en-US" sz="18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85619"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5950" y="5785167"/>
            <a:ext cx="9297427" cy="3624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 rot="0"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4632"/>
        </p:xfrm>
        <a:graphic>
          <a:graphicData uri="http://schemas.openxmlformats.org/drawingml/2006/table">
            <a:tbl>
              <a:tblPr firstRow="1" bandRow="1"/>
              <a:tblGrid>
                <a:gridCol w="1349109"/>
                <a:gridCol w="3018890"/>
              </a:tblGrid>
              <a:tr h="920598">
                <a:tc>
                  <a:txBody>
                    <a:bodyPr vert="horz" lIns="91440" tIns="45720" rIns="91440" bIns="45720" anchor="t" anchorCtr="0"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</a:tr>
              <a:tr h="1185619"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  <a:endParaRPr kumimoji="1" lang="ko-KR" altLang="en-US" sz="18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  <a:endParaRPr kumimoji="1" lang="ko-KR" altLang="en-US" sz="18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85619"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338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8354" y="1178784"/>
            <a:ext cx="8764610" cy="8471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 rot="0"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4632"/>
        </p:xfrm>
        <a:graphic>
          <a:graphicData uri="http://schemas.openxmlformats.org/drawingml/2006/table">
            <a:tbl>
              <a:tblPr firstRow="1" bandRow="1"/>
              <a:tblGrid>
                <a:gridCol w="1349109"/>
                <a:gridCol w="3018890"/>
              </a:tblGrid>
              <a:tr h="920598">
                <a:tc>
                  <a:txBody>
                    <a:bodyPr vert="horz" lIns="91440" tIns="45720" rIns="91440" bIns="45720" anchor="t" anchorCtr="0"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</a:tr>
              <a:tr h="1185619"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  <a:endParaRPr kumimoji="1" lang="ko-KR" altLang="en-US" sz="18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  <a:endParaRPr kumimoji="1" lang="ko-KR" altLang="en-US" sz="1800" b="0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85619"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marL="91440" marR="91440"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338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215" y="950142"/>
            <a:ext cx="8207115" cy="8688396"/>
          </a:xfrm>
          <a:prstGeom prst="rect">
            <a:avLst/>
          </a:prstGeom>
        </p:spPr>
      </p:pic>
      <p:pic>
        <p:nvPicPr>
          <p:cNvPr id="3383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59955" y="3561560"/>
            <a:ext cx="7810500" cy="5924550"/>
          </a:xfrm>
          <a:prstGeom prst="rect">
            <a:avLst/>
          </a:prstGeom>
        </p:spPr>
      </p:pic>
      <p:sp>
        <p:nvSpPr>
          <p:cNvPr id="33836" name=""/>
          <p:cNvSpPr/>
          <p:nvPr/>
        </p:nvSpPr>
        <p:spPr>
          <a:xfrm rot="8745710">
            <a:off x="8064978" y="834610"/>
            <a:ext cx="2896132" cy="281991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7893" name="그림 3789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7894" name="TextBox 37893"/>
          <p:cNvSpPr txBox="1"/>
          <p:nvPr/>
        </p:nvSpPr>
        <p:spPr>
          <a:xfrm>
            <a:off x="6436151" y="4226726"/>
            <a:ext cx="5409220" cy="1631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0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Q &amp; A</a:t>
            </a:r>
            <a:endParaRPr kumimoji="0" lang="ko-KR" altLang="en-US" sz="10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0" y="7699580"/>
            <a:ext cx="2098292" cy="2582342"/>
            <a:chOff x="0" y="7699580"/>
            <a:chExt cx="2098292" cy="2582342"/>
          </a:xfrm>
        </p:grpSpPr>
        <p:pic>
          <p:nvPicPr>
            <p:cNvPr id="8197" name="그림 819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7699580"/>
              <a:ext cx="2098292" cy="25823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198" name="Group 2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8199" name="그림 819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200" name="그림 819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405611" y="126984"/>
            <a:ext cx="5531460" cy="419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8201" name="Group 3"/>
          <p:cNvGrpSpPr/>
          <p:nvPr/>
        </p:nvGrpSpPr>
        <p:grpSpPr>
          <a:xfrm>
            <a:off x="11516773" y="5739325"/>
            <a:ext cx="3283968" cy="1960255"/>
            <a:chOff x="11516773" y="5739325"/>
            <a:chExt cx="3283968" cy="1960255"/>
          </a:xfrm>
        </p:grpSpPr>
        <p:pic>
          <p:nvPicPr>
            <p:cNvPr id="8202" name="그림 820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11516773" y="5739325"/>
              <a:ext cx="3283968" cy="19602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3" name="Group 4"/>
          <p:cNvGrpSpPr/>
          <p:nvPr/>
        </p:nvGrpSpPr>
        <p:grpSpPr>
          <a:xfrm>
            <a:off x="4234652" y="1463423"/>
            <a:ext cx="9139170" cy="3461691"/>
            <a:chOff x="4234652" y="1463423"/>
            <a:chExt cx="9139170" cy="3461691"/>
          </a:xfrm>
        </p:grpSpPr>
        <p:pic>
          <p:nvPicPr>
            <p:cNvPr id="8204" name="그림 8203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234652" y="1463423"/>
              <a:ext cx="9139170" cy="34616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5" name="Group 5"/>
          <p:cNvGrpSpPr/>
          <p:nvPr/>
        </p:nvGrpSpPr>
        <p:grpSpPr>
          <a:xfrm>
            <a:off x="7099598" y="5347318"/>
            <a:ext cx="4079144" cy="2526803"/>
            <a:chOff x="7099598" y="5347318"/>
            <a:chExt cx="4079144" cy="2526803"/>
          </a:xfrm>
        </p:grpSpPr>
        <p:pic>
          <p:nvPicPr>
            <p:cNvPr id="8206" name="그림 820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7099598" y="5347318"/>
              <a:ext cx="4079144" cy="25268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7" name="Group 6"/>
          <p:cNvGrpSpPr/>
          <p:nvPr/>
        </p:nvGrpSpPr>
        <p:grpSpPr>
          <a:xfrm>
            <a:off x="3047469" y="5347318"/>
            <a:ext cx="3833100" cy="2399874"/>
            <a:chOff x="3047469" y="5347318"/>
            <a:chExt cx="3833100" cy="2399874"/>
          </a:xfrm>
        </p:grpSpPr>
        <p:pic>
          <p:nvPicPr>
            <p:cNvPr id="8208" name="그림 8207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3047469" y="5347318"/>
              <a:ext cx="3833100" cy="23998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212" name="TextBox 8211"/>
          <p:cNvSpPr txBox="1"/>
          <p:nvPr/>
        </p:nvSpPr>
        <p:spPr>
          <a:xfrm>
            <a:off x="0" y="9544"/>
            <a:ext cx="2837930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1-3 개발 도구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6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8917" name="그림 389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8918" name="TextBox 38917"/>
          <p:cNvSpPr txBox="1"/>
          <p:nvPr/>
        </p:nvSpPr>
        <p:spPr>
          <a:xfrm>
            <a:off x="5636174" y="4226726"/>
            <a:ext cx="7007555" cy="1631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0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감사합니다.</a:t>
            </a:r>
            <a:endParaRPr kumimoji="0" lang="ko-KR" altLang="en-US" sz="10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1688814" y="1022186"/>
            <a:ext cx="14902273" cy="9207379"/>
            <a:chOff x="1688814" y="1022186"/>
            <a:chExt cx="14902273" cy="9207379"/>
          </a:xfrm>
        </p:grpSpPr>
        <p:pic>
          <p:nvPicPr>
            <p:cNvPr id="9221" name="그림 92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rcRect t="20440"/>
            <a:stretch>
              <a:fillRect/>
            </a:stretch>
          </p:blipFill>
          <p:spPr>
            <a:xfrm>
              <a:off x="1688814" y="1022186"/>
              <a:ext cx="14902273" cy="92073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22" name="Group 2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9223" name="그림 92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9224" name="그림 922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448792" y="1022186"/>
            <a:ext cx="2431578" cy="807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5" name="TextBox 9224"/>
          <p:cNvSpPr txBox="1"/>
          <p:nvPr/>
        </p:nvSpPr>
        <p:spPr>
          <a:xfrm>
            <a:off x="0" y="9544"/>
            <a:ext cx="4188658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2-1 UML 다이어그램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0245" name="그림 102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0246" name="Group 2"/>
          <p:cNvGrpSpPr/>
          <p:nvPr/>
        </p:nvGrpSpPr>
        <p:grpSpPr>
          <a:xfrm>
            <a:off x="2055424" y="1026930"/>
            <a:ext cx="14546772" cy="9089939"/>
            <a:chOff x="2055424" y="1026930"/>
            <a:chExt cx="14546772" cy="9089939"/>
          </a:xfrm>
        </p:grpSpPr>
        <p:pic>
          <p:nvPicPr>
            <p:cNvPr id="10247" name="그림 102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2055424" y="1026930"/>
              <a:ext cx="14546772" cy="9089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0248" name="TextBox 10247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2-1 UML 다이어그램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1269" name="그림 1126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1270" name="TextBox 11269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 dirty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2-2 클래스 다이어그램</a:t>
            </a:r>
            <a:endParaRPr kumimoji="1" lang="ko-KR" altLang="en-US" sz="3500" b="0" i="0" dirty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그림 1229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06309" y="1941166"/>
            <a:ext cx="11965937" cy="60218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229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2294" name="그림 1229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5" name="TextBox 1229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2296" name="표 12295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홈페이지 접속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325" name="표 12324"/>
          <p:cNvGraphicFramePr/>
          <p:nvPr/>
        </p:nvGraphicFramePr>
        <p:xfrm>
          <a:off x="13302432" y="1941166"/>
          <a:ext cx="4367999" cy="2379276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스크롤 시 애니메이션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52" name="TextBox 12351"/>
          <p:cNvSpPr txBox="1"/>
          <p:nvPr/>
        </p:nvSpPr>
        <p:spPr>
          <a:xfrm>
            <a:off x="10402600" y="6088519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356" name="TextBox 12355"/>
          <p:cNvSpPr txBox="1"/>
          <p:nvPr/>
        </p:nvSpPr>
        <p:spPr>
          <a:xfrm>
            <a:off x="12402485" y="2169738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3326</ep:Words>
  <ep:PresentationFormat>사용자 지정</ep:PresentationFormat>
  <ep:Paragraphs>725</ep:Paragraphs>
  <ep:Slides>50</ep:Slides>
  <ep:Notes>45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ep:HeadingPairs>
  <ep:TitlesOfParts>
    <vt:vector size="52" baseType="lpstr"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2022-10-24T12:20:28.000</dcterms:created>
  <dc:creator>officegen</dc:creator>
  <cp:lastModifiedBy>Administrator</cp:lastModifiedBy>
  <dcterms:modified xsi:type="dcterms:W3CDTF">2022-10-26T02:45:11.047</dcterms:modified>
  <cp:revision>76</cp:revision>
  <dc:title>PowerPoint 프레젠테이션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